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handoutMasterIdLst>
    <p:handoutMasterId r:id="rId36"/>
  </p:handoutMasterIdLst>
  <p:sldIdLst>
    <p:sldId id="256" r:id="rId2"/>
    <p:sldId id="257" r:id="rId3"/>
    <p:sldId id="258" r:id="rId4"/>
    <p:sldId id="259" r:id="rId5"/>
    <p:sldId id="260" r:id="rId6"/>
    <p:sldId id="263" r:id="rId7"/>
    <p:sldId id="272" r:id="rId8"/>
    <p:sldId id="273" r:id="rId9"/>
    <p:sldId id="274" r:id="rId10"/>
    <p:sldId id="275" r:id="rId11"/>
    <p:sldId id="278" r:id="rId12"/>
    <p:sldId id="279" r:id="rId13"/>
    <p:sldId id="261" r:id="rId14"/>
    <p:sldId id="269" r:id="rId15"/>
    <p:sldId id="264" r:id="rId16"/>
    <p:sldId id="265" r:id="rId17"/>
    <p:sldId id="262" r:id="rId18"/>
    <p:sldId id="266" r:id="rId19"/>
    <p:sldId id="267" r:id="rId20"/>
    <p:sldId id="268" r:id="rId21"/>
    <p:sldId id="270" r:id="rId22"/>
    <p:sldId id="276" r:id="rId23"/>
    <p:sldId id="277" r:id="rId24"/>
    <p:sldId id="280" r:id="rId25"/>
    <p:sldId id="284" r:id="rId26"/>
    <p:sldId id="285" r:id="rId27"/>
    <p:sldId id="286" r:id="rId28"/>
    <p:sldId id="281" r:id="rId29"/>
    <p:sldId id="283" r:id="rId30"/>
    <p:sldId id="282" r:id="rId31"/>
    <p:sldId id="287" r:id="rId32"/>
    <p:sldId id="288" r:id="rId33"/>
    <p:sldId id="271"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autoAdjust="0"/>
    <p:restoredTop sz="94695" autoAdjust="0"/>
  </p:normalViewPr>
  <p:slideViewPr>
    <p:cSldViewPr>
      <p:cViewPr>
        <p:scale>
          <a:sx n="99" d="100"/>
          <a:sy n="99" d="100"/>
        </p:scale>
        <p:origin x="-1014"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01" d="100"/>
          <a:sy n="101" d="100"/>
        </p:scale>
        <p:origin x="-3528"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6172797-056D-4525-B33D-9479DCEDAF21}" type="datetimeFigureOut">
              <a:rPr lang="en-US" smtClean="0"/>
              <a:pPr/>
              <a:t>5/16/2012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EBE9E20-533C-43B6-98CF-FB9B6B481488}" type="slidenum">
              <a:rPr lang="en-US" smtClean="0"/>
              <a:pPr/>
              <a:t>‹#›</a:t>
            </a:fld>
            <a:endParaRPr lang="en-US"/>
          </a:p>
        </p:txBody>
      </p:sp>
    </p:spTree>
    <p:extLst>
      <p:ext uri="{BB962C8B-B14F-4D97-AF65-F5344CB8AC3E}">
        <p14:creationId xmlns:p14="http://schemas.microsoft.com/office/powerpoint/2010/main" val="15438842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0ABE10-486F-47DF-AE57-6D6ADB885749}" type="datetimeFigureOut">
              <a:rPr lang="en-US" smtClean="0"/>
              <a:pPr/>
              <a:t>5/16/2012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732CAC-D88E-411F-889C-90BE9547A5E6}" type="slidenum">
              <a:rPr lang="en-US" smtClean="0"/>
              <a:pPr/>
              <a:t>‹#›</a:t>
            </a:fld>
            <a:endParaRPr lang="en-US"/>
          </a:p>
        </p:txBody>
      </p:sp>
    </p:spTree>
    <p:extLst>
      <p:ext uri="{BB962C8B-B14F-4D97-AF65-F5344CB8AC3E}">
        <p14:creationId xmlns:p14="http://schemas.microsoft.com/office/powerpoint/2010/main" val="3545204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0732CAC-D88E-411F-889C-90BE9547A5E6}"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good quote from MacDonald et al. describing the process:</a:t>
            </a:r>
            <a:r>
              <a:rPr lang="en-US" baseline="0" dirty="0" smtClean="0"/>
              <a:t> “Under a production contract, the integrator provides the farmer/grower with chicks, feed, and veterinary and transportation services, while the farmer provides labor, capital in the form of housing and equipment, and utilities. The birds are sent to slaughter after 5-9 weeks on the farm, and the farmer is paid for the growing services provided” (2009).  It is important to note that one of the draws to this system is the reduced financial risk for the farmer in the way of a contract, rather than having to create the entire system on their own at a much higher, personal financial risk. ** Note that this is a description of the typical broiler production, and may differ depending on the livestock. If you want to add more detail of other operations, you could include further slides using the information provided by MacDonald et al. (2009).</a:t>
            </a:r>
            <a:endParaRPr lang="en-US" dirty="0"/>
          </a:p>
        </p:txBody>
      </p:sp>
      <p:sp>
        <p:nvSpPr>
          <p:cNvPr id="4" name="Slide Number Placeholder 3"/>
          <p:cNvSpPr>
            <a:spLocks noGrp="1"/>
          </p:cNvSpPr>
          <p:nvPr>
            <p:ph type="sldNum" sz="quarter" idx="10"/>
          </p:nvPr>
        </p:nvSpPr>
        <p:spPr/>
        <p:txBody>
          <a:bodyPr/>
          <a:lstStyle/>
          <a:p>
            <a:fld id="{20732CAC-D88E-411F-889C-90BE9547A5E6}"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would b</a:t>
            </a:r>
            <a:r>
              <a:rPr lang="en-US" baseline="0" dirty="0" smtClean="0"/>
              <a:t>e a good time to discuss population growth and the higher demands on resources, including food. Higher demand for food and lower (or steady) prices may also encourage the trend of </a:t>
            </a:r>
            <a:r>
              <a:rPr lang="en-US" baseline="0" smtClean="0"/>
              <a:t>larger livestock farms. </a:t>
            </a:r>
            <a:endParaRPr lang="en-US" dirty="0"/>
          </a:p>
        </p:txBody>
      </p:sp>
      <p:sp>
        <p:nvSpPr>
          <p:cNvPr id="4" name="Slide Number Placeholder 3"/>
          <p:cNvSpPr>
            <a:spLocks noGrp="1"/>
          </p:cNvSpPr>
          <p:nvPr>
            <p:ph type="sldNum" sz="quarter" idx="10"/>
          </p:nvPr>
        </p:nvSpPr>
        <p:spPr/>
        <p:txBody>
          <a:bodyPr/>
          <a:lstStyle/>
          <a:p>
            <a:fld id="{20732CAC-D88E-411F-889C-90BE9547A5E6}" type="slidenum">
              <a:rPr lang="en-US" smtClean="0"/>
              <a:pPr/>
              <a:t>11</a:t>
            </a:fld>
            <a:endParaRPr lang="en-US"/>
          </a:p>
        </p:txBody>
      </p:sp>
    </p:spTree>
    <p:extLst>
      <p:ext uri="{BB962C8B-B14F-4D97-AF65-F5344CB8AC3E}">
        <p14:creationId xmlns:p14="http://schemas.microsoft.com/office/powerpoint/2010/main" val="21928283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These pictures are meant to stimulate conversation… use this opportunity to discuss</a:t>
            </a:r>
            <a:r>
              <a:rPr lang="en-US" baseline="0" dirty="0" smtClean="0"/>
              <a:t> how the steering committee perceives confined feeding livestock operations. </a:t>
            </a:r>
            <a:endParaRPr lang="en-US" dirty="0"/>
          </a:p>
        </p:txBody>
      </p:sp>
      <p:sp>
        <p:nvSpPr>
          <p:cNvPr id="4" name="Slide Number Placeholder 3"/>
          <p:cNvSpPr>
            <a:spLocks noGrp="1"/>
          </p:cNvSpPr>
          <p:nvPr>
            <p:ph type="sldNum" sz="quarter" idx="10"/>
          </p:nvPr>
        </p:nvSpPr>
        <p:spPr/>
        <p:txBody>
          <a:bodyPr/>
          <a:lstStyle/>
          <a:p>
            <a:fld id="{20732CAC-D88E-411F-889C-90BE9547A5E6}" type="slidenum">
              <a:rPr lang="en-US" smtClean="0"/>
              <a:pPr/>
              <a:t>16</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0732CAC-D88E-411F-889C-90BE9547A5E6}" type="slidenum">
              <a:rPr lang="en-US" smtClean="0"/>
              <a:pPr/>
              <a:t>17</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a good opportunity</a:t>
            </a:r>
            <a:r>
              <a:rPr lang="en-US" baseline="0" dirty="0" smtClean="0"/>
              <a:t> to discuss the importance of having a better understanding of CAFOs from different angles: how they operate, what drives production, what are the environmental impacts, what are the regulations, what are the farming trends, how we can get involved.</a:t>
            </a:r>
            <a:endParaRPr lang="en-US" dirty="0"/>
          </a:p>
        </p:txBody>
      </p:sp>
      <p:sp>
        <p:nvSpPr>
          <p:cNvPr id="4" name="Slide Number Placeholder 3"/>
          <p:cNvSpPr>
            <a:spLocks noGrp="1"/>
          </p:cNvSpPr>
          <p:nvPr>
            <p:ph type="sldNum" sz="quarter" idx="10"/>
          </p:nvPr>
        </p:nvSpPr>
        <p:spPr/>
        <p:txBody>
          <a:bodyPr/>
          <a:lstStyle/>
          <a:p>
            <a:fld id="{20732CAC-D88E-411F-889C-90BE9547A5E6}" type="slidenum">
              <a:rPr lang="en-US" smtClean="0"/>
              <a:pPr/>
              <a:t>18</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a place holder/transition</a:t>
            </a:r>
            <a:r>
              <a:rPr lang="en-US" baseline="0" dirty="0" smtClean="0"/>
              <a:t> slide to move into the concerns your watershed group might have about CAFO/CFOs. </a:t>
            </a:r>
            <a:endParaRPr lang="en-US" dirty="0"/>
          </a:p>
        </p:txBody>
      </p:sp>
      <p:sp>
        <p:nvSpPr>
          <p:cNvPr id="4" name="Slide Number Placeholder 3"/>
          <p:cNvSpPr>
            <a:spLocks noGrp="1"/>
          </p:cNvSpPr>
          <p:nvPr>
            <p:ph type="sldNum" sz="quarter" idx="10"/>
          </p:nvPr>
        </p:nvSpPr>
        <p:spPr/>
        <p:txBody>
          <a:bodyPr/>
          <a:lstStyle/>
          <a:p>
            <a:fld id="{20732CAC-D88E-411F-889C-90BE9547A5E6}" type="slidenum">
              <a:rPr lang="en-US" smtClean="0"/>
              <a:pPr/>
              <a:t>19</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It is important to note that currently it is not cost-effective to transport manure very far from the livestock operation</a:t>
            </a:r>
            <a:r>
              <a:rPr lang="en-US" baseline="0" dirty="0" smtClean="0"/>
              <a:t> (MacDonald et al. 2009). This means that nearby crop fields used for application need to be in proportion to the size of the operation, otherwise it could lead to higher application rates than feasible for crop uptake, producing more leaching/runoff of nutrients to water sources. </a:t>
            </a:r>
            <a:endParaRPr lang="en-US" dirty="0"/>
          </a:p>
        </p:txBody>
      </p:sp>
      <p:sp>
        <p:nvSpPr>
          <p:cNvPr id="4" name="Slide Number Placeholder 3"/>
          <p:cNvSpPr>
            <a:spLocks noGrp="1"/>
          </p:cNvSpPr>
          <p:nvPr>
            <p:ph type="sldNum" sz="quarter" idx="10"/>
          </p:nvPr>
        </p:nvSpPr>
        <p:spPr/>
        <p:txBody>
          <a:bodyPr/>
          <a:lstStyle/>
          <a:p>
            <a:fld id="{20732CAC-D88E-411F-889C-90BE9547A5E6}" type="slidenum">
              <a:rPr lang="en-US" smtClean="0"/>
              <a:pPr/>
              <a:t>20</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in your</a:t>
            </a:r>
            <a:r>
              <a:rPr lang="en-US" baseline="0" dirty="0" smtClean="0"/>
              <a:t> presentation that this is not a comprehensive list; there are other things that the State can regulate. One example that you might point out… in cases of a CAFO/CFO being constructed near an area of sensitivity to ground water pollution, the State may require a CAFO/CFO to complete ground water sampling and compare it to a baseline to determine if they are affecting it. The State also reserves the right to require this sampling if there is evidence that a CAFO/CFO may be affecting the ground water. *You should also explain that the State reserves the right to deny a renewal for continuation of an existing CAFO/CFO if there are issues; they also reserve the right to revoke a permit. </a:t>
            </a:r>
            <a:endParaRPr lang="en-US" dirty="0"/>
          </a:p>
        </p:txBody>
      </p:sp>
      <p:sp>
        <p:nvSpPr>
          <p:cNvPr id="4" name="Slide Number Placeholder 3"/>
          <p:cNvSpPr>
            <a:spLocks noGrp="1"/>
          </p:cNvSpPr>
          <p:nvPr>
            <p:ph type="sldNum" sz="quarter" idx="10"/>
          </p:nvPr>
        </p:nvSpPr>
        <p:spPr/>
        <p:txBody>
          <a:bodyPr/>
          <a:lstStyle/>
          <a:p>
            <a:fld id="{20732CAC-D88E-411F-889C-90BE9547A5E6}" type="slidenum">
              <a:rPr lang="en-US" smtClean="0"/>
              <a:pPr/>
              <a:t>23</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If you have a watershed group logo,</a:t>
            </a:r>
            <a:r>
              <a:rPr lang="en-US" baseline="0" dirty="0" smtClean="0"/>
              <a:t> you might include it on this slide! </a:t>
            </a:r>
            <a:endParaRPr lang="en-US" dirty="0"/>
          </a:p>
        </p:txBody>
      </p:sp>
      <p:sp>
        <p:nvSpPr>
          <p:cNvPr id="4" name="Slide Number Placeholder 3"/>
          <p:cNvSpPr>
            <a:spLocks noGrp="1"/>
          </p:cNvSpPr>
          <p:nvPr>
            <p:ph type="sldNum" sz="quarter" idx="10"/>
          </p:nvPr>
        </p:nvSpPr>
        <p:spPr/>
        <p:txBody>
          <a:bodyPr/>
          <a:lstStyle/>
          <a:p>
            <a:fld id="{20732CAC-D88E-411F-889C-90BE9547A5E6}" type="slidenum">
              <a:rPr lang="en-US" smtClean="0"/>
              <a:pPr/>
              <a:t>28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most important</a:t>
            </a:r>
            <a:r>
              <a:rPr lang="en-US" baseline="0" dirty="0" smtClean="0"/>
              <a:t> thing to point out here is that opening a dialog with the CAFO/CFO operators is the first </a:t>
            </a:r>
            <a:r>
              <a:rPr lang="en-US" baseline="0" smtClean="0"/>
              <a:t>step! </a:t>
            </a:r>
            <a:endParaRPr lang="en-US" dirty="0"/>
          </a:p>
        </p:txBody>
      </p:sp>
      <p:sp>
        <p:nvSpPr>
          <p:cNvPr id="4" name="Slide Number Placeholder 3"/>
          <p:cNvSpPr>
            <a:spLocks noGrp="1"/>
          </p:cNvSpPr>
          <p:nvPr>
            <p:ph type="sldNum" sz="quarter" idx="10"/>
          </p:nvPr>
        </p:nvSpPr>
        <p:spPr/>
        <p:txBody>
          <a:bodyPr/>
          <a:lstStyle/>
          <a:p>
            <a:fld id="{20732CAC-D88E-411F-889C-90BE9547A5E6}" type="slidenum">
              <a:rPr lang="en-US" smtClean="0"/>
              <a:pPr/>
              <a:t>29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0732CAC-D88E-411F-889C-90BE9547A5E6}"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CAFO/CFO</a:t>
            </a:r>
            <a:r>
              <a:rPr lang="en-US" baseline="0" dirty="0" smtClean="0"/>
              <a:t> workshop would be an ideal place to discuss the regulations behind CAFO/CFO operation, and the process they must go through for permits. If you already have a CAFO/CFO operator that you’ve made contact with, a field trip to tour the facility could be incorporated in this workshop. A manure management workshop might be designed more for those farmers that land apply manure from the CAFO/CFO. Don’t be afraid to add other ideas to the list as you see fit. </a:t>
            </a:r>
            <a:endParaRPr lang="en-US" dirty="0"/>
          </a:p>
        </p:txBody>
      </p:sp>
      <p:sp>
        <p:nvSpPr>
          <p:cNvPr id="4" name="Slide Number Placeholder 3"/>
          <p:cNvSpPr>
            <a:spLocks noGrp="1"/>
          </p:cNvSpPr>
          <p:nvPr>
            <p:ph type="sldNum" sz="quarter" idx="10"/>
          </p:nvPr>
        </p:nvSpPr>
        <p:spPr/>
        <p:txBody>
          <a:bodyPr/>
          <a:lstStyle/>
          <a:p>
            <a:fld id="{20732CAC-D88E-411F-889C-90BE9547A5E6}" type="slidenum">
              <a:rPr lang="en-US" smtClean="0"/>
              <a:pPr/>
              <a:t>30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0732CAC-D88E-411F-889C-90BE9547A5E6}" type="slidenum">
              <a:rPr lang="en-US" smtClean="0"/>
              <a:pPr/>
              <a:t>31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good explanation</a:t>
            </a:r>
            <a:r>
              <a:rPr lang="en-US" baseline="0" dirty="0" smtClean="0"/>
              <a:t> is taken directly from MacDonald et al. “The key elements in the definition are that the animals are confined; that they are fed, rather than grazed on grass or other vegetation; and that the ‘facility’ refers to a structure, and not to an entire farm” (2009). </a:t>
            </a:r>
            <a:endParaRPr lang="en-US" dirty="0"/>
          </a:p>
        </p:txBody>
      </p:sp>
      <p:sp>
        <p:nvSpPr>
          <p:cNvPr id="4" name="Slide Number Placeholder 3"/>
          <p:cNvSpPr>
            <a:spLocks noGrp="1"/>
          </p:cNvSpPr>
          <p:nvPr>
            <p:ph type="sldNum" sz="quarter" idx="10"/>
          </p:nvPr>
        </p:nvSpPr>
        <p:spPr/>
        <p:txBody>
          <a:bodyPr/>
          <a:lstStyle/>
          <a:p>
            <a:fld id="{20732CAC-D88E-411F-889C-90BE9547A5E6}"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0732CAC-D88E-411F-889C-90BE9547A5E6}"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It is important to point out that CAFOs are Confined</a:t>
            </a:r>
            <a:r>
              <a:rPr lang="en-US" baseline="0" dirty="0" smtClean="0"/>
              <a:t> Feeding Operations, just with more stringent regulatory requirements. This is important when reviewing the State CFO/CAFO rules. CAFOs fall under the same rules of CFOs, but have extra stipulations in the CAFO rule. </a:t>
            </a:r>
            <a:endParaRPr lang="en-US" dirty="0"/>
          </a:p>
        </p:txBody>
      </p:sp>
      <p:sp>
        <p:nvSpPr>
          <p:cNvPr id="4" name="Slide Number Placeholder 3"/>
          <p:cNvSpPr>
            <a:spLocks noGrp="1"/>
          </p:cNvSpPr>
          <p:nvPr>
            <p:ph type="sldNum" sz="quarter" idx="10"/>
          </p:nvPr>
        </p:nvSpPr>
        <p:spPr/>
        <p:txBody>
          <a:bodyPr/>
          <a:lstStyle/>
          <a:p>
            <a:fld id="{20732CAC-D88E-411F-889C-90BE9547A5E6}"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Notice</a:t>
            </a:r>
            <a:r>
              <a:rPr lang="en-US" baseline="0" dirty="0" smtClean="0"/>
              <a:t> the difference in description of animal thresholds between CFO and CAFO; this is an example of more stringent requirements. The manure handling inclusion is also an example of this difference. </a:t>
            </a:r>
            <a:r>
              <a:rPr lang="en-US" baseline="0" dirty="0" smtClean="0"/>
              <a:t>*broilers are chickens raised for meat products.</a:t>
            </a:r>
            <a:endParaRPr lang="en-US" dirty="0"/>
          </a:p>
        </p:txBody>
      </p:sp>
      <p:sp>
        <p:nvSpPr>
          <p:cNvPr id="4" name="Slide Number Placeholder 3"/>
          <p:cNvSpPr>
            <a:spLocks noGrp="1"/>
          </p:cNvSpPr>
          <p:nvPr>
            <p:ph type="sldNum" sz="quarter" idx="10"/>
          </p:nvPr>
        </p:nvSpPr>
        <p:spPr/>
        <p:txBody>
          <a:bodyPr/>
          <a:lstStyle/>
          <a:p>
            <a:fld id="{20732CAC-D88E-411F-889C-90BE9547A5E6}"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*Broilers are chickens raised</a:t>
            </a:r>
            <a:r>
              <a:rPr lang="en-US" baseline="0" dirty="0" smtClean="0"/>
              <a:t> for meat production. It is important to note that the production locus is the farm size, in annual sales, at which one half of national production comes from larger farms and half from smaller farms (similar to a median value). It is important (!) to note that this is NOT the increase in head of livestock, but production.  </a:t>
            </a:r>
            <a:endParaRPr lang="en-US" dirty="0"/>
          </a:p>
        </p:txBody>
      </p:sp>
      <p:sp>
        <p:nvSpPr>
          <p:cNvPr id="4" name="Slide Number Placeholder 3"/>
          <p:cNvSpPr>
            <a:spLocks noGrp="1"/>
          </p:cNvSpPr>
          <p:nvPr>
            <p:ph type="sldNum" sz="quarter" idx="10"/>
          </p:nvPr>
        </p:nvSpPr>
        <p:spPr/>
        <p:txBody>
          <a:bodyPr/>
          <a:lstStyle/>
          <a:p>
            <a:fld id="{20732CAC-D88E-411F-889C-90BE9547A5E6}"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Use</a:t>
            </a:r>
            <a:r>
              <a:rPr lang="en-US" baseline="0" dirty="0" smtClean="0"/>
              <a:t> this opportunity to discuss that overall, these technologies reduce the overall cost of labor and capital input. Also, according to MacDonald et al., the intensive use of these technologies further reduces costs the larger a farm size (2009). </a:t>
            </a:r>
            <a:endParaRPr lang="en-US" dirty="0"/>
          </a:p>
        </p:txBody>
      </p:sp>
      <p:sp>
        <p:nvSpPr>
          <p:cNvPr id="4" name="Slide Number Placeholder 3"/>
          <p:cNvSpPr>
            <a:spLocks noGrp="1"/>
          </p:cNvSpPr>
          <p:nvPr>
            <p:ph type="sldNum" sz="quarter" idx="10"/>
          </p:nvPr>
        </p:nvSpPr>
        <p:spPr/>
        <p:txBody>
          <a:bodyPr/>
          <a:lstStyle/>
          <a:p>
            <a:fld id="{20732CAC-D88E-411F-889C-90BE9547A5E6}"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an example from the paper by</a:t>
            </a:r>
            <a:r>
              <a:rPr lang="en-US" baseline="0" dirty="0" smtClean="0"/>
              <a:t> MacDonald et al. of broiler production organization. </a:t>
            </a:r>
            <a:endParaRPr lang="en-US" dirty="0"/>
          </a:p>
        </p:txBody>
      </p:sp>
      <p:sp>
        <p:nvSpPr>
          <p:cNvPr id="4" name="Slide Number Placeholder 3"/>
          <p:cNvSpPr>
            <a:spLocks noGrp="1"/>
          </p:cNvSpPr>
          <p:nvPr>
            <p:ph type="sldNum" sz="quarter" idx="10"/>
          </p:nvPr>
        </p:nvSpPr>
        <p:spPr/>
        <p:txBody>
          <a:bodyPr/>
          <a:lstStyle/>
          <a:p>
            <a:fld id="{20732CAC-D88E-411F-889C-90BE9547A5E6}"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6483561-72BA-4029-BB50-07B1DFC318F8}" type="datetimeFigureOut">
              <a:rPr lang="en-US" smtClean="0"/>
              <a:pPr/>
              <a:t>5/16/2012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88C776-6B67-4E4E-B5DD-E6AD9F597D8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483561-72BA-4029-BB50-07B1DFC318F8}" type="datetimeFigureOut">
              <a:rPr lang="en-US" smtClean="0"/>
              <a:pPr/>
              <a:t>5/16/2012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88C776-6B67-4E4E-B5DD-E6AD9F597D8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483561-72BA-4029-BB50-07B1DFC318F8}" type="datetimeFigureOut">
              <a:rPr lang="en-US" smtClean="0"/>
              <a:pPr/>
              <a:t>5/16/2012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88C776-6B67-4E4E-B5DD-E6AD9F597D8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483561-72BA-4029-BB50-07B1DFC318F8}" type="datetimeFigureOut">
              <a:rPr lang="en-US" smtClean="0"/>
              <a:pPr/>
              <a:t>5/16/2012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88C776-6B67-4E4E-B5DD-E6AD9F597D8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483561-72BA-4029-BB50-07B1DFC318F8}" type="datetimeFigureOut">
              <a:rPr lang="en-US" smtClean="0"/>
              <a:pPr/>
              <a:t>5/16/2012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88C776-6B67-4E4E-B5DD-E6AD9F597D8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6483561-72BA-4029-BB50-07B1DFC318F8}" type="datetimeFigureOut">
              <a:rPr lang="en-US" smtClean="0"/>
              <a:pPr/>
              <a:t>5/16/2012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88C776-6B67-4E4E-B5DD-E6AD9F597D8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6483561-72BA-4029-BB50-07B1DFC318F8}" type="datetimeFigureOut">
              <a:rPr lang="en-US" smtClean="0"/>
              <a:pPr/>
              <a:t>5/16/2012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588C776-6B67-4E4E-B5DD-E6AD9F597D8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6483561-72BA-4029-BB50-07B1DFC318F8}" type="datetimeFigureOut">
              <a:rPr lang="en-US" smtClean="0"/>
              <a:pPr/>
              <a:t>5/16/2012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88C776-6B67-4E4E-B5DD-E6AD9F597D8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483561-72BA-4029-BB50-07B1DFC318F8}" type="datetimeFigureOut">
              <a:rPr lang="en-US" smtClean="0"/>
              <a:pPr/>
              <a:t>5/16/2012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588C776-6B67-4E4E-B5DD-E6AD9F597D8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483561-72BA-4029-BB50-07B1DFC318F8}" type="datetimeFigureOut">
              <a:rPr lang="en-US" smtClean="0"/>
              <a:pPr/>
              <a:t>5/16/2012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88C776-6B67-4E4E-B5DD-E6AD9F597D8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483561-72BA-4029-BB50-07B1DFC318F8}" type="datetimeFigureOut">
              <a:rPr lang="en-US" smtClean="0"/>
              <a:pPr/>
              <a:t>5/16/2012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88C776-6B67-4E4E-B5DD-E6AD9F597D8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50000"/>
            <a:alpha val="3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483561-72BA-4029-BB50-07B1DFC318F8}" type="datetimeFigureOut">
              <a:rPr lang="en-US" smtClean="0"/>
              <a:pPr/>
              <a:t>5/16/2012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88C776-6B67-4E4E-B5DD-E6AD9F597D8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hyperlink" Target="http://cfpub.epa.gov/npdes/afo/cafofinalrule.cfm?program_id=7" TargetMode="External"/><Relationship Id="rId2" Type="http://schemas.openxmlformats.org/officeDocument/2006/relationships/hyperlink" Target="http://www.in.gov/idem/4994.ht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362200"/>
            <a:ext cx="7772400" cy="1470025"/>
          </a:xfrm>
        </p:spPr>
        <p:txBody>
          <a:bodyPr/>
          <a:lstStyle/>
          <a:p>
            <a:r>
              <a:rPr lang="en-US" dirty="0" smtClean="0"/>
              <a:t>Confined Feeding Operations and You: Bridging the Gap</a:t>
            </a:r>
            <a:endParaRPr lang="en-US" dirty="0"/>
          </a:p>
        </p:txBody>
      </p:sp>
      <p:sp>
        <p:nvSpPr>
          <p:cNvPr id="3" name="Subtitle 2"/>
          <p:cNvSpPr>
            <a:spLocks noGrp="1"/>
          </p:cNvSpPr>
          <p:nvPr>
            <p:ph type="subTitle" idx="1"/>
          </p:nvPr>
        </p:nvSpPr>
        <p:spPr>
          <a:xfrm>
            <a:off x="1524000" y="4114800"/>
            <a:ext cx="6400800" cy="1752600"/>
          </a:xfrm>
        </p:spPr>
        <p:txBody>
          <a:bodyPr/>
          <a:lstStyle/>
          <a:p>
            <a:pPr algn="r"/>
            <a:r>
              <a:rPr lang="en-US" dirty="0" smtClean="0"/>
              <a:t>[Enter your name here]</a:t>
            </a:r>
          </a:p>
          <a:p>
            <a:pPr algn="r"/>
            <a:r>
              <a:rPr lang="en-US" dirty="0" smtClean="0"/>
              <a:t>[Your organization/affiliation]</a:t>
            </a:r>
            <a:endParaRPr lang="en-US" dirty="0"/>
          </a:p>
        </p:txBody>
      </p:sp>
      <p:pic>
        <p:nvPicPr>
          <p:cNvPr id="2050" name="Picture 2" descr="cafo-collage"/>
          <p:cNvPicPr>
            <a:picLocks noChangeAspect="1" noChangeArrowheads="1"/>
          </p:cNvPicPr>
          <p:nvPr/>
        </p:nvPicPr>
        <p:blipFill>
          <a:blip r:embed="rId3" cstate="print"/>
          <a:srcRect/>
          <a:stretch>
            <a:fillRect/>
          </a:stretch>
        </p:blipFill>
        <p:spPr bwMode="auto">
          <a:xfrm>
            <a:off x="381000" y="4419600"/>
            <a:ext cx="1524000" cy="2095500"/>
          </a:xfrm>
          <a:prstGeom prst="rect">
            <a:avLst/>
          </a:prstGeom>
          <a:noFill/>
          <a:ln w="9525" algn="in">
            <a:noFill/>
            <a:miter lim="800000"/>
            <a:headEnd/>
            <a:tailEnd/>
          </a:ln>
          <a:effectLst/>
        </p:spPr>
      </p:pic>
      <p:pic>
        <p:nvPicPr>
          <p:cNvPr id="2051" name="Picture 3" descr="cattle2"/>
          <p:cNvPicPr>
            <a:picLocks noChangeAspect="1" noChangeArrowheads="1"/>
          </p:cNvPicPr>
          <p:nvPr/>
        </p:nvPicPr>
        <p:blipFill>
          <a:blip r:embed="rId4" cstate="print"/>
          <a:srcRect/>
          <a:stretch>
            <a:fillRect/>
          </a:stretch>
        </p:blipFill>
        <p:spPr bwMode="auto">
          <a:xfrm>
            <a:off x="6248400" y="381000"/>
            <a:ext cx="2416175" cy="1725612"/>
          </a:xfrm>
          <a:prstGeom prst="rect">
            <a:avLst/>
          </a:prstGeom>
          <a:noFill/>
          <a:ln w="9525" algn="in">
            <a:noFill/>
            <a:miter lim="800000"/>
            <a:headEnd/>
            <a:tailEnd/>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r>
              <a:rPr lang="en-US" sz="3200" b="1" dirty="0" smtClean="0"/>
              <a:t>Coordination throughout Production</a:t>
            </a:r>
            <a:endParaRPr lang="en-US" sz="3200" b="1" dirty="0"/>
          </a:p>
        </p:txBody>
      </p:sp>
      <p:sp>
        <p:nvSpPr>
          <p:cNvPr id="3" name="Content Placeholder 2"/>
          <p:cNvSpPr>
            <a:spLocks noGrp="1"/>
          </p:cNvSpPr>
          <p:nvPr>
            <p:ph idx="1"/>
          </p:nvPr>
        </p:nvSpPr>
        <p:spPr>
          <a:xfrm>
            <a:off x="381000" y="1828800"/>
            <a:ext cx="8229600" cy="4525963"/>
          </a:xfrm>
        </p:spPr>
        <p:txBody>
          <a:bodyPr>
            <a:normAutofit/>
          </a:bodyPr>
          <a:lstStyle/>
          <a:p>
            <a:r>
              <a:rPr lang="en-US" sz="2200" dirty="0" smtClean="0"/>
              <a:t>This process is called vertical integration</a:t>
            </a:r>
          </a:p>
          <a:p>
            <a:pPr>
              <a:buNone/>
            </a:pPr>
            <a:endParaRPr lang="en-US" sz="2200" dirty="0" smtClean="0"/>
          </a:p>
          <a:p>
            <a:r>
              <a:rPr lang="en-US" sz="2200" dirty="0" smtClean="0"/>
              <a:t>A firm (integrator) owns the hatcheries, processing plants, and feed mills</a:t>
            </a:r>
          </a:p>
          <a:p>
            <a:pPr>
              <a:buNone/>
            </a:pPr>
            <a:endParaRPr lang="en-US" sz="2200" dirty="0" smtClean="0"/>
          </a:p>
          <a:p>
            <a:r>
              <a:rPr lang="en-US" sz="2200" dirty="0" smtClean="0"/>
              <a:t>Farmers are contracted to “grow out” the chicks</a:t>
            </a:r>
          </a:p>
          <a:p>
            <a:pPr>
              <a:buNone/>
            </a:pPr>
            <a:endParaRPr lang="en-US" sz="2200" dirty="0" smtClean="0"/>
          </a:p>
          <a:p>
            <a:r>
              <a:rPr lang="en-US" sz="2200" dirty="0" smtClean="0"/>
              <a:t>Farmers may also provide breeder hens to restart </a:t>
            </a:r>
            <a:r>
              <a:rPr lang="en-US" sz="2200" dirty="0" smtClean="0"/>
              <a:t>the process</a:t>
            </a:r>
            <a:endParaRPr lang="en-US" sz="2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17897" y="1219200"/>
            <a:ext cx="8458200" cy="4524315"/>
          </a:xfrm>
          <a:prstGeom prst="rect">
            <a:avLst/>
          </a:prstGeom>
          <a:noFill/>
        </p:spPr>
        <p:txBody>
          <a:bodyPr wrap="square" rtlCol="0">
            <a:spAutoFit/>
          </a:bodyPr>
          <a:lstStyle/>
          <a:p>
            <a:pPr marL="457200" indent="-457200">
              <a:buFont typeface="Arial" pitchFamily="34" charset="0"/>
              <a:buChar char="•"/>
            </a:pPr>
            <a:r>
              <a:rPr lang="en-US" sz="3200" b="1" dirty="0" smtClean="0"/>
              <a:t>The combination of technological advances,  specialization of life stages and coordination through production have had a net affect of lowering commodity prices.</a:t>
            </a:r>
          </a:p>
          <a:p>
            <a:endParaRPr lang="en-US" sz="3200" b="1" dirty="0" smtClean="0"/>
          </a:p>
          <a:p>
            <a:pPr marL="457200" indent="-457200">
              <a:buFont typeface="Arial" pitchFamily="34" charset="0"/>
              <a:buChar char="•"/>
            </a:pPr>
            <a:r>
              <a:rPr lang="en-US" sz="3200" b="1" dirty="0" smtClean="0"/>
              <a:t>Lower commodity prices lead to lower retail food prices, “…such that the benefits from technological improvements and larger farms flow to consumers” (MacDonald et al. 2009)</a:t>
            </a:r>
            <a:endParaRPr lang="en-US" sz="3200" b="1" dirty="0"/>
          </a:p>
        </p:txBody>
      </p:sp>
    </p:spTree>
    <p:extLst>
      <p:ext uri="{BB962C8B-B14F-4D97-AF65-F5344CB8AC3E}">
        <p14:creationId xmlns:p14="http://schemas.microsoft.com/office/powerpoint/2010/main" val="29226929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2948464"/>
            <a:ext cx="8382000" cy="738664"/>
          </a:xfrm>
          <a:prstGeom prst="rect">
            <a:avLst/>
          </a:prstGeom>
          <a:noFill/>
        </p:spPr>
        <p:txBody>
          <a:bodyPr wrap="square" rtlCol="0">
            <a:spAutoFit/>
          </a:bodyPr>
          <a:lstStyle/>
          <a:p>
            <a:r>
              <a:rPr lang="en-US" sz="4200" b="1" dirty="0" smtClean="0"/>
              <a:t>How does this affect our watershed?</a:t>
            </a:r>
            <a:endParaRPr lang="en-US" sz="4200" b="1" dirty="0"/>
          </a:p>
        </p:txBody>
      </p:sp>
    </p:spTree>
    <p:extLst>
      <p:ext uri="{BB962C8B-B14F-4D97-AF65-F5344CB8AC3E}">
        <p14:creationId xmlns:p14="http://schemas.microsoft.com/office/powerpoint/2010/main" val="10639589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 there CAFOs in our watershed?</a:t>
            </a:r>
            <a:endParaRPr lang="en-US" dirty="0"/>
          </a:p>
        </p:txBody>
      </p:sp>
      <p:sp>
        <p:nvSpPr>
          <p:cNvPr id="3" name="Content Placeholder 2"/>
          <p:cNvSpPr>
            <a:spLocks noGrp="1"/>
          </p:cNvSpPr>
          <p:nvPr>
            <p:ph idx="1"/>
          </p:nvPr>
        </p:nvSpPr>
        <p:spPr>
          <a:ln>
            <a:solidFill>
              <a:schemeClr val="accent1"/>
            </a:solidFill>
          </a:ln>
        </p:spPr>
        <p:txBody>
          <a:bodyPr/>
          <a:lstStyle/>
          <a:p>
            <a:pPr algn="ctr">
              <a:buNone/>
            </a:pPr>
            <a:endParaRPr lang="en-US" dirty="0" smtClean="0">
              <a:solidFill>
                <a:schemeClr val="bg1">
                  <a:lumMod val="50000"/>
                </a:schemeClr>
              </a:solidFill>
            </a:endParaRPr>
          </a:p>
          <a:p>
            <a:pPr algn="ctr">
              <a:buNone/>
            </a:pPr>
            <a:r>
              <a:rPr lang="en-US" dirty="0" smtClean="0">
                <a:solidFill>
                  <a:schemeClr val="bg1">
                    <a:lumMod val="50000"/>
                  </a:schemeClr>
                </a:solidFill>
              </a:rPr>
              <a:t>This is a place holder for a watershed map.</a:t>
            </a:r>
          </a:p>
          <a:p>
            <a:pPr algn="ctr">
              <a:buNone/>
            </a:pPr>
            <a:endParaRPr lang="en-US" dirty="0" smtClean="0">
              <a:solidFill>
                <a:schemeClr val="bg1">
                  <a:lumMod val="50000"/>
                </a:schemeClr>
              </a:solidFill>
            </a:endParaRPr>
          </a:p>
          <a:p>
            <a:pPr algn="ctr">
              <a:buNone/>
            </a:pPr>
            <a:r>
              <a:rPr lang="en-US" dirty="0" smtClean="0">
                <a:solidFill>
                  <a:schemeClr val="bg1">
                    <a:lumMod val="50000"/>
                  </a:schemeClr>
                </a:solidFill>
              </a:rPr>
              <a:t>Please customize this space with a map of your working watersheds with CAFOs/CFOs marked. This can be done with ArcGIS, or using the Indiana Map (indianamap.org)</a:t>
            </a:r>
          </a:p>
          <a:p>
            <a:pPr>
              <a:buNone/>
            </a:pP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 there CAFOs in our watershed?</a:t>
            </a:r>
            <a:endParaRPr lang="en-US" dirty="0"/>
          </a:p>
        </p:txBody>
      </p:sp>
      <p:sp>
        <p:nvSpPr>
          <p:cNvPr id="3" name="Content Placeholder 2"/>
          <p:cNvSpPr>
            <a:spLocks noGrp="1"/>
          </p:cNvSpPr>
          <p:nvPr>
            <p:ph idx="1"/>
          </p:nvPr>
        </p:nvSpPr>
        <p:spPr>
          <a:xfrm>
            <a:off x="457200" y="1600200"/>
            <a:ext cx="8229600" cy="4525963"/>
          </a:xfrm>
          <a:ln>
            <a:solidFill>
              <a:schemeClr val="accent1"/>
            </a:solidFill>
          </a:ln>
        </p:spPr>
        <p:txBody>
          <a:bodyPr/>
          <a:lstStyle/>
          <a:p>
            <a:pPr>
              <a:buNone/>
            </a:pPr>
            <a:endParaRPr lang="en-US" dirty="0" smtClean="0">
              <a:solidFill>
                <a:schemeClr val="bg1">
                  <a:lumMod val="50000"/>
                </a:schemeClr>
              </a:solidFill>
            </a:endParaRPr>
          </a:p>
          <a:p>
            <a:pPr algn="ctr">
              <a:buNone/>
            </a:pPr>
            <a:r>
              <a:rPr lang="en-US" dirty="0" smtClean="0">
                <a:solidFill>
                  <a:schemeClr val="bg1">
                    <a:lumMod val="50000"/>
                  </a:schemeClr>
                </a:solidFill>
              </a:rPr>
              <a:t>This is a place holder for information about the CAFOs/CFOs in your watershed. You can include the types of livestock operations and how may head of livestock they house. If there is some issue specific to CAFOs/CFOs in your watershed you might mention it here.</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1447800"/>
            <a:ext cx="8610600" cy="3939540"/>
          </a:xfrm>
          <a:prstGeom prst="rect">
            <a:avLst/>
          </a:prstGeom>
          <a:noFill/>
        </p:spPr>
        <p:txBody>
          <a:bodyPr wrap="square" rtlCol="0">
            <a:spAutoFit/>
          </a:bodyPr>
          <a:lstStyle/>
          <a:p>
            <a:r>
              <a:rPr lang="en-US" sz="5000" b="1" dirty="0" smtClean="0"/>
              <a:t>We have CAFOs </a:t>
            </a:r>
          </a:p>
          <a:p>
            <a:r>
              <a:rPr lang="en-US" sz="5000" b="1" dirty="0" smtClean="0"/>
              <a:t>in OUR watershed?!</a:t>
            </a:r>
          </a:p>
          <a:p>
            <a:endParaRPr lang="en-US" sz="5000" b="1" dirty="0" smtClean="0"/>
          </a:p>
          <a:p>
            <a:pPr algn="r"/>
            <a:endParaRPr lang="en-US" sz="5000" b="1" dirty="0" smtClean="0"/>
          </a:p>
          <a:p>
            <a:pPr algn="r"/>
            <a:r>
              <a:rPr lang="en-US" sz="5000" b="1" dirty="0" smtClean="0"/>
              <a:t>Should we be concerned?!</a:t>
            </a:r>
            <a:endParaRPr lang="en-US" sz="5000"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ractor spreading manure before rain, on slope."/>
          <p:cNvPicPr>
            <a:picLocks noChangeAspect="1" noChangeArrowheads="1"/>
          </p:cNvPicPr>
          <p:nvPr/>
        </p:nvPicPr>
        <p:blipFill>
          <a:blip r:embed="rId3" cstate="print"/>
          <a:srcRect/>
          <a:stretch>
            <a:fillRect/>
          </a:stretch>
        </p:blipFill>
        <p:spPr bwMode="auto">
          <a:xfrm>
            <a:off x="5105400" y="1905000"/>
            <a:ext cx="3352800" cy="2715770"/>
          </a:xfrm>
          <a:prstGeom prst="rect">
            <a:avLst/>
          </a:prstGeom>
          <a:noFill/>
        </p:spPr>
      </p:pic>
      <p:sp>
        <p:nvSpPr>
          <p:cNvPr id="6" name="TextBox 5"/>
          <p:cNvSpPr txBox="1"/>
          <p:nvPr/>
        </p:nvSpPr>
        <p:spPr>
          <a:xfrm>
            <a:off x="6477000" y="4648200"/>
            <a:ext cx="2059666" cy="276999"/>
          </a:xfrm>
          <a:prstGeom prst="rect">
            <a:avLst/>
          </a:prstGeom>
          <a:noFill/>
        </p:spPr>
        <p:txBody>
          <a:bodyPr wrap="none" rtlCol="0">
            <a:spAutoFit/>
          </a:bodyPr>
          <a:lstStyle/>
          <a:p>
            <a:r>
              <a:rPr lang="en-US" sz="1200" dirty="0" smtClean="0"/>
              <a:t>http://michigan.sierraclub.org</a:t>
            </a:r>
            <a:endParaRPr lang="en-US" sz="1200" dirty="0"/>
          </a:p>
        </p:txBody>
      </p:sp>
      <p:pic>
        <p:nvPicPr>
          <p:cNvPr id="1028" name="Picture 4" descr="HOG MANURE SPILL IN LOUISVILLE (CLAY CO.) thumbnail"/>
          <p:cNvPicPr>
            <a:picLocks noChangeAspect="1" noChangeArrowheads="1"/>
          </p:cNvPicPr>
          <p:nvPr/>
        </p:nvPicPr>
        <p:blipFill>
          <a:blip r:embed="rId4" cstate="print"/>
          <a:srcRect/>
          <a:stretch>
            <a:fillRect/>
          </a:stretch>
        </p:blipFill>
        <p:spPr bwMode="auto">
          <a:xfrm>
            <a:off x="381000" y="533400"/>
            <a:ext cx="3505200" cy="2627476"/>
          </a:xfrm>
          <a:prstGeom prst="rect">
            <a:avLst/>
          </a:prstGeom>
          <a:noFill/>
        </p:spPr>
      </p:pic>
      <p:sp>
        <p:nvSpPr>
          <p:cNvPr id="4" name="TextBox 3"/>
          <p:cNvSpPr txBox="1"/>
          <p:nvPr/>
        </p:nvSpPr>
        <p:spPr>
          <a:xfrm>
            <a:off x="304800" y="457200"/>
            <a:ext cx="8305800" cy="553998"/>
          </a:xfrm>
          <a:prstGeom prst="rect">
            <a:avLst/>
          </a:prstGeom>
          <a:noFill/>
        </p:spPr>
        <p:txBody>
          <a:bodyPr wrap="square" rtlCol="0">
            <a:spAutoFit/>
          </a:bodyPr>
          <a:lstStyle/>
          <a:p>
            <a:r>
              <a:rPr lang="en-US" sz="3000" b="1" dirty="0" smtClean="0">
                <a:effectLst>
                  <a:outerShdw blurRad="50800" dist="50800" dir="5400000" algn="ctr" rotWithShape="0">
                    <a:schemeClr val="bg1"/>
                  </a:outerShdw>
                </a:effectLst>
              </a:rPr>
              <a:t>Citizens have a perception of CAFOs… </a:t>
            </a:r>
            <a:endParaRPr lang="en-US" sz="3000" b="1" dirty="0">
              <a:effectLst>
                <a:outerShdw blurRad="50800" dist="50800" dir="5400000" algn="ctr" rotWithShape="0">
                  <a:schemeClr val="bg1"/>
                </a:outerShdw>
              </a:effectLst>
            </a:endParaRPr>
          </a:p>
        </p:txBody>
      </p:sp>
      <p:sp>
        <p:nvSpPr>
          <p:cNvPr id="8" name="TextBox 7"/>
          <p:cNvSpPr txBox="1"/>
          <p:nvPr/>
        </p:nvSpPr>
        <p:spPr>
          <a:xfrm>
            <a:off x="304800" y="3276600"/>
            <a:ext cx="2617896" cy="276999"/>
          </a:xfrm>
          <a:prstGeom prst="rect">
            <a:avLst/>
          </a:prstGeom>
          <a:noFill/>
        </p:spPr>
        <p:txBody>
          <a:bodyPr wrap="none" rtlCol="0">
            <a:spAutoFit/>
          </a:bodyPr>
          <a:lstStyle/>
          <a:p>
            <a:r>
              <a:rPr lang="en-US" sz="1200" dirty="0" smtClean="0"/>
              <a:t>http://www.disclosurenewsonline.com</a:t>
            </a:r>
            <a:endParaRPr lang="en-US" sz="1200" dirty="0"/>
          </a:p>
        </p:txBody>
      </p:sp>
      <p:pic>
        <p:nvPicPr>
          <p:cNvPr id="1030" name="Picture 6" descr="Dead Hogs, Flies and Maggots at a Factory Farm"/>
          <p:cNvPicPr>
            <a:picLocks noChangeAspect="1" noChangeArrowheads="1"/>
          </p:cNvPicPr>
          <p:nvPr/>
        </p:nvPicPr>
        <p:blipFill>
          <a:blip r:embed="rId5" cstate="print"/>
          <a:srcRect/>
          <a:stretch>
            <a:fillRect/>
          </a:stretch>
        </p:blipFill>
        <p:spPr bwMode="auto">
          <a:xfrm>
            <a:off x="304800" y="3657600"/>
            <a:ext cx="3469820" cy="2590800"/>
          </a:xfrm>
          <a:prstGeom prst="rect">
            <a:avLst/>
          </a:prstGeom>
          <a:noFill/>
        </p:spPr>
      </p:pic>
      <p:sp>
        <p:nvSpPr>
          <p:cNvPr id="10" name="TextBox 9"/>
          <p:cNvSpPr txBox="1"/>
          <p:nvPr/>
        </p:nvSpPr>
        <p:spPr>
          <a:xfrm>
            <a:off x="609600" y="6400800"/>
            <a:ext cx="2798715" cy="276999"/>
          </a:xfrm>
          <a:prstGeom prst="rect">
            <a:avLst/>
          </a:prstGeom>
          <a:noFill/>
        </p:spPr>
        <p:txBody>
          <a:bodyPr wrap="none" rtlCol="0">
            <a:spAutoFit/>
          </a:bodyPr>
          <a:lstStyle/>
          <a:p>
            <a:r>
              <a:rPr lang="en-US" sz="1200" dirty="0" smtClean="0"/>
              <a:t>http://www.riverlaw.us/healthissues.html</a:t>
            </a:r>
            <a:endParaRPr lang="en-US" sz="1200" dirty="0"/>
          </a:p>
        </p:txBody>
      </p:sp>
      <p:sp>
        <p:nvSpPr>
          <p:cNvPr id="11" name="TextBox 10"/>
          <p:cNvSpPr txBox="1"/>
          <p:nvPr/>
        </p:nvSpPr>
        <p:spPr>
          <a:xfrm>
            <a:off x="4724400" y="5410200"/>
            <a:ext cx="3429000" cy="553998"/>
          </a:xfrm>
          <a:prstGeom prst="rect">
            <a:avLst/>
          </a:prstGeom>
          <a:noFill/>
        </p:spPr>
        <p:txBody>
          <a:bodyPr wrap="square" rtlCol="0">
            <a:spAutoFit/>
          </a:bodyPr>
          <a:lstStyle/>
          <a:p>
            <a:r>
              <a:rPr lang="en-US" sz="3000" b="1" dirty="0" smtClean="0">
                <a:effectLst>
                  <a:outerShdw blurRad="50800" dist="50800" dir="5400000" algn="ctr" rotWithShape="0">
                    <a:schemeClr val="bg1"/>
                  </a:outerShdw>
                </a:effectLst>
              </a:rPr>
              <a:t>… is this the reality?</a:t>
            </a:r>
            <a:endParaRPr lang="en-US" sz="3000" b="1" dirty="0">
              <a:effectLst>
                <a:outerShdw blurRad="50800" dist="50800" dir="5400000" algn="ctr" rotWithShape="0">
                  <a:schemeClr val="bg1"/>
                </a:outerShdw>
              </a:effectLs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1295400"/>
            <a:ext cx="8534400" cy="5170646"/>
          </a:xfrm>
          <a:prstGeom prst="rect">
            <a:avLst/>
          </a:prstGeom>
          <a:noFill/>
        </p:spPr>
        <p:txBody>
          <a:bodyPr wrap="square" rtlCol="0">
            <a:spAutoFit/>
          </a:bodyPr>
          <a:lstStyle/>
          <a:p>
            <a:r>
              <a:rPr lang="en-US" sz="2200" dirty="0" smtClean="0"/>
              <a:t>Confined feeding livestock operations may be perceived as “factory farms,” but…</a:t>
            </a:r>
          </a:p>
          <a:p>
            <a:endParaRPr lang="en-US" sz="2200" dirty="0" smtClean="0"/>
          </a:p>
          <a:p>
            <a:pPr lvl="2">
              <a:buFont typeface="Arial" pitchFamily="34" charset="0"/>
              <a:buChar char="•"/>
            </a:pPr>
            <a:r>
              <a:rPr lang="en-US" sz="2200" dirty="0" smtClean="0"/>
              <a:t>Although structured more like industry, larger livestock farms are the result of technology and market changes overtime</a:t>
            </a:r>
          </a:p>
          <a:p>
            <a:pPr lvl="2">
              <a:buFont typeface="Arial" pitchFamily="34" charset="0"/>
              <a:buChar char="•"/>
            </a:pPr>
            <a:endParaRPr lang="en-US" sz="2200" dirty="0" smtClean="0"/>
          </a:p>
          <a:p>
            <a:pPr>
              <a:buNone/>
            </a:pPr>
            <a:r>
              <a:rPr lang="en-US" sz="2200" dirty="0" smtClean="0"/>
              <a:t>Confined feeding livestock operations may cause environmental pollution to surrounding air and waterways, but…</a:t>
            </a:r>
          </a:p>
          <a:p>
            <a:pPr>
              <a:buNone/>
            </a:pPr>
            <a:endParaRPr lang="en-US" sz="2200" dirty="0" smtClean="0"/>
          </a:p>
          <a:p>
            <a:pPr lvl="2">
              <a:buFont typeface="Arial" pitchFamily="34" charset="0"/>
              <a:buChar char="•"/>
            </a:pPr>
            <a:r>
              <a:rPr lang="en-US" sz="2200" dirty="0" smtClean="0"/>
              <a:t>Confined feeding designated as CAFOs/CFOs are regulated by government agencies</a:t>
            </a:r>
          </a:p>
          <a:p>
            <a:pPr lvl="2"/>
            <a:endParaRPr lang="en-US" sz="2200" dirty="0" smtClean="0"/>
          </a:p>
          <a:p>
            <a:pPr lvl="2">
              <a:buFont typeface="Arial" pitchFamily="34" charset="0"/>
              <a:buChar char="•"/>
            </a:pPr>
            <a:r>
              <a:rPr lang="en-US" sz="2200" dirty="0" smtClean="0"/>
              <a:t>Often, worse-case scenario examples of CAFOs are scrutinized and labeled as the norm</a:t>
            </a:r>
          </a:p>
          <a:p>
            <a:endParaRPr lang="en-US" sz="2200" dirty="0"/>
          </a:p>
        </p:txBody>
      </p:sp>
      <p:sp>
        <p:nvSpPr>
          <p:cNvPr id="6" name="TextBox 5"/>
          <p:cNvSpPr txBox="1"/>
          <p:nvPr/>
        </p:nvSpPr>
        <p:spPr>
          <a:xfrm>
            <a:off x="381000" y="304800"/>
            <a:ext cx="8382000" cy="553998"/>
          </a:xfrm>
          <a:prstGeom prst="rect">
            <a:avLst/>
          </a:prstGeom>
          <a:noFill/>
        </p:spPr>
        <p:txBody>
          <a:bodyPr wrap="square" rtlCol="0">
            <a:spAutoFit/>
          </a:bodyPr>
          <a:lstStyle/>
          <a:p>
            <a:pPr algn="ctr"/>
            <a:r>
              <a:rPr lang="en-US" sz="3000" b="1" dirty="0" smtClean="0"/>
              <a:t>The perception isn’t always the reality</a:t>
            </a:r>
            <a:endParaRPr lang="en-US" sz="3000" b="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1371600"/>
            <a:ext cx="8305800" cy="3323987"/>
          </a:xfrm>
          <a:prstGeom prst="rect">
            <a:avLst/>
          </a:prstGeom>
          <a:noFill/>
        </p:spPr>
        <p:txBody>
          <a:bodyPr wrap="square" rtlCol="0">
            <a:spAutoFit/>
          </a:bodyPr>
          <a:lstStyle/>
          <a:p>
            <a:r>
              <a:rPr lang="en-US" sz="4200" dirty="0" smtClean="0"/>
              <a:t>What should we do?</a:t>
            </a:r>
          </a:p>
          <a:p>
            <a:endParaRPr lang="en-US" sz="4200" dirty="0" smtClean="0"/>
          </a:p>
          <a:p>
            <a:endParaRPr lang="en-US" sz="4200" dirty="0" smtClean="0"/>
          </a:p>
          <a:p>
            <a:pPr algn="r"/>
            <a:r>
              <a:rPr lang="en-US" sz="4200" dirty="0" smtClean="0"/>
              <a:t>“Learn the facts about CAFOs and their regulation!”</a:t>
            </a:r>
            <a:endParaRPr lang="en-US" sz="42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5800" y="1981200"/>
            <a:ext cx="7620000" cy="3831818"/>
          </a:xfrm>
          <a:prstGeom prst="rect">
            <a:avLst/>
          </a:prstGeom>
          <a:noFill/>
        </p:spPr>
        <p:txBody>
          <a:bodyPr wrap="square" rtlCol="0">
            <a:spAutoFit/>
          </a:bodyPr>
          <a:lstStyle/>
          <a:p>
            <a:pPr algn="ctr"/>
            <a:r>
              <a:rPr lang="en-US" sz="5500" b="1" dirty="0" smtClean="0"/>
              <a:t>Concerns about confined</a:t>
            </a:r>
          </a:p>
          <a:p>
            <a:pPr algn="ctr"/>
            <a:endParaRPr lang="en-US" sz="5500" b="1" dirty="0" smtClean="0"/>
          </a:p>
          <a:p>
            <a:pPr algn="ctr"/>
            <a:r>
              <a:rPr lang="en-US" sz="5500" b="1" dirty="0" smtClean="0"/>
              <a:t> feeding operations</a:t>
            </a:r>
          </a:p>
          <a:p>
            <a:endParaRPr lang="en-US" sz="3000" b="1" dirty="0" smtClean="0"/>
          </a:p>
          <a:p>
            <a:endParaRPr lang="en-US" sz="3000" b="1" dirty="0" smtClean="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normAutofit lnSpcReduction="10000"/>
          </a:bodyPr>
          <a:lstStyle/>
          <a:p>
            <a:r>
              <a:rPr lang="en-US" dirty="0" smtClean="0"/>
              <a:t>What is a CAFO/CFO?</a:t>
            </a:r>
          </a:p>
          <a:p>
            <a:r>
              <a:rPr lang="en-US" dirty="0" smtClean="0"/>
              <a:t>Confined Feeding Dynamics</a:t>
            </a:r>
          </a:p>
          <a:p>
            <a:r>
              <a:rPr lang="en-US" dirty="0" smtClean="0"/>
              <a:t>Perception versus Reality</a:t>
            </a:r>
          </a:p>
          <a:p>
            <a:r>
              <a:rPr lang="en-US" dirty="0" smtClean="0"/>
              <a:t>CAFOs and watersheds</a:t>
            </a:r>
          </a:p>
          <a:p>
            <a:r>
              <a:rPr lang="en-US" dirty="0" smtClean="0"/>
              <a:t>How can we protect watersheds?</a:t>
            </a:r>
          </a:p>
          <a:p>
            <a:r>
              <a:rPr lang="en-US" dirty="0" smtClean="0"/>
              <a:t>Bringing CAFO/CFO operators to the table</a:t>
            </a:r>
          </a:p>
          <a:p>
            <a:r>
              <a:rPr lang="en-US" dirty="0" smtClean="0"/>
              <a:t>Things to Consider</a:t>
            </a:r>
          </a:p>
          <a:p>
            <a:r>
              <a:rPr lang="en-US" dirty="0" smtClean="0"/>
              <a:t>Conclusion</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609600"/>
            <a:ext cx="8229600" cy="5370701"/>
          </a:xfrm>
          <a:prstGeom prst="rect">
            <a:avLst/>
          </a:prstGeom>
          <a:noFill/>
        </p:spPr>
        <p:txBody>
          <a:bodyPr wrap="square" rtlCol="0">
            <a:spAutoFit/>
          </a:bodyPr>
          <a:lstStyle/>
          <a:p>
            <a:pPr algn="ctr"/>
            <a:r>
              <a:rPr lang="en-US" sz="3200" b="1" dirty="0" smtClean="0"/>
              <a:t>Manure Management</a:t>
            </a:r>
          </a:p>
          <a:p>
            <a:endParaRPr lang="en-US" sz="2500" dirty="0" smtClean="0"/>
          </a:p>
          <a:p>
            <a:r>
              <a:rPr lang="en-US" sz="2200" dirty="0" smtClean="0"/>
              <a:t>Higher concentration of livestock creates a large amount of manure in a single area</a:t>
            </a:r>
          </a:p>
          <a:p>
            <a:endParaRPr lang="en-US" sz="2200" dirty="0" smtClean="0"/>
          </a:p>
          <a:p>
            <a:pPr lvl="1">
              <a:buFont typeface="Arial" pitchFamily="34" charset="0"/>
              <a:buChar char="•"/>
            </a:pPr>
            <a:r>
              <a:rPr lang="en-US" sz="2200" dirty="0" smtClean="0"/>
              <a:t>This could make spills more likely</a:t>
            </a:r>
          </a:p>
          <a:p>
            <a:pPr lvl="1"/>
            <a:endParaRPr lang="en-US" sz="2200" dirty="0" smtClean="0"/>
          </a:p>
          <a:p>
            <a:r>
              <a:rPr lang="en-US" sz="2200" dirty="0" smtClean="0"/>
              <a:t>Larger quantities of manure require more farm acreage for spreading</a:t>
            </a:r>
          </a:p>
          <a:p>
            <a:endParaRPr lang="en-US" sz="2200" dirty="0" smtClean="0"/>
          </a:p>
          <a:p>
            <a:pPr lvl="1">
              <a:buFont typeface="Arial" pitchFamily="34" charset="0"/>
              <a:buChar char="•"/>
            </a:pPr>
            <a:r>
              <a:rPr lang="en-US" sz="2200" dirty="0" smtClean="0"/>
              <a:t>The amount of nutrients in manure may exceed the agronomic need for crops</a:t>
            </a:r>
          </a:p>
          <a:p>
            <a:pPr lvl="1"/>
            <a:endParaRPr lang="en-US" sz="2200" dirty="0" smtClean="0"/>
          </a:p>
          <a:p>
            <a:r>
              <a:rPr lang="en-US" sz="2200" dirty="0" smtClean="0"/>
              <a:t>Manure may be improperly spread or used on fields</a:t>
            </a:r>
          </a:p>
          <a:p>
            <a:endParaRPr lang="en-US" sz="2200" dirty="0" smtClean="0"/>
          </a:p>
          <a:p>
            <a:pPr lvl="1">
              <a:buFont typeface="Arial" pitchFamily="34" charset="0"/>
              <a:buChar char="•"/>
            </a:pPr>
            <a:r>
              <a:rPr lang="en-US" sz="2200" dirty="0" smtClean="0"/>
              <a:t>This may lend manure easier access to surface and ground water</a:t>
            </a:r>
            <a:endParaRPr lang="en-US" sz="22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1066800"/>
            <a:ext cx="8382000" cy="2616101"/>
          </a:xfrm>
          <a:prstGeom prst="rect">
            <a:avLst/>
          </a:prstGeom>
          <a:noFill/>
        </p:spPr>
        <p:txBody>
          <a:bodyPr wrap="square" rtlCol="0">
            <a:spAutoFit/>
          </a:bodyPr>
          <a:lstStyle/>
          <a:p>
            <a:r>
              <a:rPr lang="en-US" sz="3200" b="1" dirty="0" smtClean="0"/>
              <a:t>Antibiotics</a:t>
            </a:r>
          </a:p>
          <a:p>
            <a:endParaRPr lang="en-US" sz="2200" dirty="0" smtClean="0"/>
          </a:p>
          <a:p>
            <a:r>
              <a:rPr lang="en-US" sz="2200" dirty="0" smtClean="0"/>
              <a:t>Antibiotics are used to treat sick livestock, but </a:t>
            </a:r>
            <a:r>
              <a:rPr lang="en-US" sz="2200" dirty="0" err="1" smtClean="0"/>
              <a:t>subtherapeutic</a:t>
            </a:r>
            <a:r>
              <a:rPr lang="en-US" sz="2200" dirty="0" smtClean="0"/>
              <a:t> doses may be used preventively to avoid sickness and also to promote growth</a:t>
            </a:r>
          </a:p>
          <a:p>
            <a:endParaRPr lang="en-US" sz="2200" dirty="0" smtClean="0"/>
          </a:p>
          <a:p>
            <a:pPr lvl="1">
              <a:buFont typeface="Arial" pitchFamily="34" charset="0"/>
              <a:buChar char="•"/>
            </a:pPr>
            <a:r>
              <a:rPr lang="en-US" sz="2200" dirty="0" smtClean="0"/>
              <a:t>There are concerns that constant use of antibiotics will promote development of drug-resistant bacteria</a:t>
            </a:r>
          </a:p>
        </p:txBody>
      </p:sp>
      <p:sp>
        <p:nvSpPr>
          <p:cNvPr id="5" name="TextBox 4"/>
          <p:cNvSpPr txBox="1"/>
          <p:nvPr/>
        </p:nvSpPr>
        <p:spPr>
          <a:xfrm>
            <a:off x="381000" y="4114800"/>
            <a:ext cx="8458200" cy="1538883"/>
          </a:xfrm>
          <a:prstGeom prst="rect">
            <a:avLst/>
          </a:prstGeom>
          <a:noFill/>
        </p:spPr>
        <p:txBody>
          <a:bodyPr wrap="square" rtlCol="0">
            <a:spAutoFit/>
          </a:bodyPr>
          <a:lstStyle/>
          <a:p>
            <a:r>
              <a:rPr lang="en-US" sz="3200" b="1" dirty="0" smtClean="0"/>
              <a:t>Odor</a:t>
            </a:r>
          </a:p>
          <a:p>
            <a:endParaRPr lang="en-US" dirty="0" smtClean="0"/>
          </a:p>
          <a:p>
            <a:r>
              <a:rPr lang="en-US" sz="2200" dirty="0" smtClean="0"/>
              <a:t>Proximity of large livestock operations to residences can cause problems with noxious odors from manure storage (gases) </a:t>
            </a:r>
            <a:endParaRPr lang="en-US" sz="22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2514600"/>
            <a:ext cx="8382000" cy="1446550"/>
          </a:xfrm>
          <a:prstGeom prst="rect">
            <a:avLst/>
          </a:prstGeom>
          <a:noFill/>
        </p:spPr>
        <p:txBody>
          <a:bodyPr wrap="square" rtlCol="0">
            <a:spAutoFit/>
          </a:bodyPr>
          <a:lstStyle/>
          <a:p>
            <a:pPr algn="ctr"/>
            <a:r>
              <a:rPr lang="en-US" sz="4400" b="1" dirty="0" smtClean="0"/>
              <a:t>How do we address these concerns?</a:t>
            </a:r>
            <a:endParaRPr lang="en-US" sz="4400" b="1"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sz="3200" b="1" dirty="0" smtClean="0"/>
              <a:t>CAFOs/CFOs are regulated by IDEM</a:t>
            </a:r>
            <a:endParaRPr lang="en-US" sz="3200" b="1" dirty="0"/>
          </a:p>
        </p:txBody>
      </p:sp>
      <p:sp>
        <p:nvSpPr>
          <p:cNvPr id="4" name="TextBox 3"/>
          <p:cNvSpPr txBox="1"/>
          <p:nvPr/>
        </p:nvSpPr>
        <p:spPr>
          <a:xfrm>
            <a:off x="381000" y="990600"/>
            <a:ext cx="8382000" cy="6232475"/>
          </a:xfrm>
          <a:prstGeom prst="rect">
            <a:avLst/>
          </a:prstGeom>
          <a:noFill/>
        </p:spPr>
        <p:txBody>
          <a:bodyPr wrap="square" rtlCol="0">
            <a:spAutoFit/>
          </a:bodyPr>
          <a:lstStyle/>
          <a:p>
            <a:pPr>
              <a:lnSpc>
                <a:spcPct val="150000"/>
              </a:lnSpc>
            </a:pPr>
            <a:r>
              <a:rPr lang="en-US" sz="2200" dirty="0" smtClean="0"/>
              <a:t>The State regulates several aspects of CAFOs/CFOs, including:</a:t>
            </a:r>
          </a:p>
          <a:p>
            <a:pPr lvl="1">
              <a:lnSpc>
                <a:spcPct val="150000"/>
              </a:lnSpc>
              <a:buFont typeface="Arial" pitchFamily="34" charset="0"/>
              <a:buChar char="•"/>
            </a:pPr>
            <a:r>
              <a:rPr lang="en-US" sz="2200" dirty="0" smtClean="0"/>
              <a:t>Construction, maintenance, and inspection of confined feeding facilities</a:t>
            </a:r>
          </a:p>
          <a:p>
            <a:pPr lvl="1">
              <a:lnSpc>
                <a:spcPct val="150000"/>
              </a:lnSpc>
              <a:buFont typeface="Arial" pitchFamily="34" charset="0"/>
              <a:buChar char="•"/>
            </a:pPr>
            <a:r>
              <a:rPr lang="en-US" sz="2200" dirty="0" smtClean="0"/>
              <a:t>Waste management, including:</a:t>
            </a:r>
          </a:p>
          <a:p>
            <a:pPr lvl="2">
              <a:lnSpc>
                <a:spcPct val="150000"/>
              </a:lnSpc>
              <a:buFont typeface="Arial" pitchFamily="34" charset="0"/>
              <a:buChar char="•"/>
            </a:pPr>
            <a:r>
              <a:rPr lang="en-US" sz="2200" dirty="0" smtClean="0"/>
              <a:t>Manure management</a:t>
            </a:r>
          </a:p>
          <a:p>
            <a:pPr lvl="2">
              <a:lnSpc>
                <a:spcPct val="150000"/>
              </a:lnSpc>
              <a:buFont typeface="Arial" pitchFamily="34" charset="0"/>
              <a:buChar char="•"/>
            </a:pPr>
            <a:r>
              <a:rPr lang="en-US" sz="2200" dirty="0" smtClean="0"/>
              <a:t>Mortality facilities</a:t>
            </a:r>
          </a:p>
          <a:p>
            <a:pPr lvl="2">
              <a:lnSpc>
                <a:spcPct val="150000"/>
              </a:lnSpc>
              <a:buFont typeface="Arial" pitchFamily="34" charset="0"/>
              <a:buChar char="•"/>
            </a:pPr>
            <a:r>
              <a:rPr lang="en-US" sz="2200" dirty="0" smtClean="0"/>
              <a:t>Process wastewater (wash water, etc.)</a:t>
            </a:r>
          </a:p>
          <a:p>
            <a:pPr lvl="2">
              <a:lnSpc>
                <a:spcPct val="150000"/>
              </a:lnSpc>
              <a:buFont typeface="Arial" pitchFamily="34" charset="0"/>
              <a:buChar char="•"/>
            </a:pPr>
            <a:r>
              <a:rPr lang="en-US" sz="2200" dirty="0" smtClean="0"/>
              <a:t>Manure applications and rates</a:t>
            </a:r>
          </a:p>
          <a:p>
            <a:pPr lvl="1">
              <a:lnSpc>
                <a:spcPct val="150000"/>
              </a:lnSpc>
              <a:buFont typeface="Arial" pitchFamily="34" charset="0"/>
              <a:buChar char="•"/>
            </a:pPr>
            <a:r>
              <a:rPr lang="en-US" sz="2200" dirty="0" smtClean="0"/>
              <a:t>Location and setbacks from other resources</a:t>
            </a:r>
          </a:p>
          <a:p>
            <a:pPr lvl="1">
              <a:lnSpc>
                <a:spcPct val="150000"/>
              </a:lnSpc>
              <a:buFont typeface="Arial" pitchFamily="34" charset="0"/>
              <a:buChar char="•"/>
            </a:pPr>
            <a:r>
              <a:rPr lang="en-US" sz="2200" dirty="0" smtClean="0"/>
              <a:t>Operation and maintenance records management</a:t>
            </a:r>
          </a:p>
          <a:p>
            <a:pPr lvl="1">
              <a:lnSpc>
                <a:spcPct val="150000"/>
              </a:lnSpc>
              <a:buFont typeface="Arial" pitchFamily="34" charset="0"/>
              <a:buChar char="•"/>
            </a:pPr>
            <a:r>
              <a:rPr lang="en-US" sz="2200" dirty="0" smtClean="0"/>
              <a:t>Storm water management</a:t>
            </a:r>
          </a:p>
          <a:p>
            <a:endParaRPr lang="en-US" dirty="0" smtClean="0"/>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685800"/>
            <a:ext cx="8534400" cy="4985980"/>
          </a:xfrm>
          <a:prstGeom prst="rect">
            <a:avLst/>
          </a:prstGeom>
          <a:noFill/>
        </p:spPr>
        <p:txBody>
          <a:bodyPr wrap="square" rtlCol="0">
            <a:spAutoFit/>
          </a:bodyPr>
          <a:lstStyle/>
          <a:p>
            <a:r>
              <a:rPr lang="en-US" sz="3200" b="1" dirty="0" smtClean="0"/>
              <a:t>CAFO/CFO Applications require:</a:t>
            </a:r>
          </a:p>
          <a:p>
            <a:endParaRPr lang="en-US" sz="2200" dirty="0" smtClean="0"/>
          </a:p>
          <a:p>
            <a:pPr>
              <a:buFont typeface="Arial" pitchFamily="34" charset="0"/>
              <a:buChar char="•"/>
            </a:pPr>
            <a:r>
              <a:rPr lang="en-US" sz="2200" dirty="0" smtClean="0"/>
              <a:t>A plot map, including location, property boundaries, production areas, boundaries/owners of all manure application areas, and available acreage for manure calculation</a:t>
            </a:r>
          </a:p>
          <a:p>
            <a:endParaRPr lang="en-US" sz="2200" dirty="0" smtClean="0"/>
          </a:p>
          <a:p>
            <a:pPr>
              <a:buFont typeface="Arial" pitchFamily="34" charset="0"/>
              <a:buChar char="•"/>
            </a:pPr>
            <a:r>
              <a:rPr lang="en-US" sz="2200" dirty="0" smtClean="0"/>
              <a:t>A farmstead plan, including surface waters of the State, public/private roads, water well locations, characteristics of </a:t>
            </a:r>
            <a:r>
              <a:rPr lang="en-US" sz="2200" dirty="0" err="1" smtClean="0"/>
              <a:t>karst</a:t>
            </a:r>
            <a:r>
              <a:rPr lang="en-US" sz="2200" dirty="0" smtClean="0"/>
              <a:t> areas, production surface area drainage patterns, property boundary, all subsurface drainage outfalls, drainage inlets, mortality management sites, and any residence</a:t>
            </a:r>
          </a:p>
          <a:p>
            <a:endParaRPr lang="en-US" sz="2200" dirty="0" smtClean="0"/>
          </a:p>
          <a:p>
            <a:pPr>
              <a:buFont typeface="Arial" pitchFamily="34" charset="0"/>
              <a:buChar char="•"/>
            </a:pPr>
            <a:r>
              <a:rPr lang="en-US" sz="2200" dirty="0" smtClean="0"/>
              <a:t>A waste management system drawing, showing detailed views and cross sections, and elevations. </a:t>
            </a:r>
            <a:endParaRPr lang="en-US" sz="22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228600"/>
            <a:ext cx="8534400" cy="6509474"/>
          </a:xfrm>
          <a:prstGeom prst="rect">
            <a:avLst/>
          </a:prstGeom>
          <a:noFill/>
        </p:spPr>
        <p:txBody>
          <a:bodyPr wrap="square" rtlCol="0">
            <a:spAutoFit/>
          </a:bodyPr>
          <a:lstStyle/>
          <a:p>
            <a:r>
              <a:rPr lang="en-US" sz="3200" b="1" dirty="0" smtClean="0"/>
              <a:t>CAFO/CFO Applications require:</a:t>
            </a:r>
          </a:p>
          <a:p>
            <a:pPr>
              <a:lnSpc>
                <a:spcPct val="150000"/>
              </a:lnSpc>
              <a:buFont typeface="Arial" pitchFamily="34" charset="0"/>
              <a:buChar char="•"/>
            </a:pPr>
            <a:r>
              <a:rPr lang="en-US" sz="2200" dirty="0" smtClean="0"/>
              <a:t>A manure management plan, including:</a:t>
            </a:r>
          </a:p>
          <a:p>
            <a:pPr lvl="1">
              <a:lnSpc>
                <a:spcPct val="150000"/>
              </a:lnSpc>
              <a:buFont typeface="Arial" pitchFamily="34" charset="0"/>
              <a:buChar char="•"/>
            </a:pPr>
            <a:r>
              <a:rPr lang="en-US" sz="2200" dirty="0" smtClean="0"/>
              <a:t>Procedures for soil testing</a:t>
            </a:r>
          </a:p>
          <a:p>
            <a:pPr lvl="1">
              <a:lnSpc>
                <a:spcPct val="150000"/>
              </a:lnSpc>
              <a:buFont typeface="Arial" pitchFamily="34" charset="0"/>
              <a:buChar char="•"/>
            </a:pPr>
            <a:r>
              <a:rPr lang="en-US" sz="2200" dirty="0" smtClean="0"/>
              <a:t>Plot maps of application</a:t>
            </a:r>
          </a:p>
          <a:p>
            <a:pPr lvl="1">
              <a:lnSpc>
                <a:spcPct val="150000"/>
              </a:lnSpc>
              <a:buFont typeface="Arial" pitchFamily="34" charset="0"/>
              <a:buChar char="•"/>
            </a:pPr>
            <a:r>
              <a:rPr lang="en-US" sz="2200" dirty="0" smtClean="0"/>
              <a:t>Soil tests that provide “sufficient information about soil fertility to allow for nutrient recommendations for existing planned crops…” (327 IAC 19-7-5)</a:t>
            </a:r>
          </a:p>
          <a:p>
            <a:pPr lvl="1">
              <a:lnSpc>
                <a:spcPct val="150000"/>
              </a:lnSpc>
              <a:buFont typeface="Arial" pitchFamily="34" charset="0"/>
              <a:buChar char="•"/>
            </a:pPr>
            <a:r>
              <a:rPr lang="en-US" sz="2200" dirty="0" smtClean="0"/>
              <a:t>Manure test that provides “sufficient information about the manure content to allow for nutrient recommendations for existing/planned crops and to minimize nutrient leaching…” (327 IAC 19-7-5)</a:t>
            </a:r>
          </a:p>
          <a:p>
            <a:pPr>
              <a:lnSpc>
                <a:spcPct val="150000"/>
              </a:lnSpc>
            </a:pPr>
            <a:r>
              <a:rPr lang="en-US" sz="2200" i="1" dirty="0" smtClean="0"/>
              <a:t>A copy of the current manure management plan must be maintained in the CAFO/CFO’s operating record</a:t>
            </a:r>
          </a:p>
          <a:p>
            <a:endParaRPr lang="en-US" sz="2200"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685800"/>
            <a:ext cx="8534400" cy="3970318"/>
          </a:xfrm>
          <a:prstGeom prst="rect">
            <a:avLst/>
          </a:prstGeom>
          <a:noFill/>
        </p:spPr>
        <p:txBody>
          <a:bodyPr wrap="square" rtlCol="0">
            <a:spAutoFit/>
          </a:bodyPr>
          <a:lstStyle/>
          <a:p>
            <a:r>
              <a:rPr lang="en-US" sz="3200" b="1" dirty="0" smtClean="0"/>
              <a:t>CAFO/CFO Applications require:</a:t>
            </a:r>
          </a:p>
          <a:p>
            <a:endParaRPr lang="en-US" sz="2200" dirty="0" smtClean="0"/>
          </a:p>
          <a:p>
            <a:endParaRPr lang="en-US" sz="2200" dirty="0" smtClean="0"/>
          </a:p>
          <a:p>
            <a:pPr>
              <a:buFont typeface="Arial" pitchFamily="34" charset="0"/>
              <a:buChar char="•"/>
            </a:pPr>
            <a:r>
              <a:rPr lang="en-US" sz="2200" dirty="0" smtClean="0"/>
              <a:t>Soil and water table information from test holes for proposed manure storage facilities</a:t>
            </a:r>
          </a:p>
          <a:p>
            <a:endParaRPr lang="en-US" sz="2200" dirty="0" smtClean="0"/>
          </a:p>
          <a:p>
            <a:pPr>
              <a:buFont typeface="Arial" pitchFamily="34" charset="0"/>
              <a:buChar char="•"/>
            </a:pPr>
            <a:r>
              <a:rPr lang="en-US" sz="2200" dirty="0" smtClean="0"/>
              <a:t>A list of potentially affected parties</a:t>
            </a:r>
          </a:p>
          <a:p>
            <a:endParaRPr lang="en-US" sz="2200" dirty="0" smtClean="0"/>
          </a:p>
          <a:p>
            <a:pPr>
              <a:buFont typeface="Arial" pitchFamily="34" charset="0"/>
              <a:buChar char="•"/>
            </a:pPr>
            <a:r>
              <a:rPr lang="en-US" sz="2200" dirty="0" smtClean="0"/>
              <a:t>A “statement affirming that animal feeding operations adjacent to or contiguous with the CFO are not under common ownership or control of the applicant…” (327 IAC 19-7-5)</a:t>
            </a:r>
            <a:endParaRPr lang="en-US" sz="22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CAFO/CFO Specifics</a:t>
            </a:r>
            <a:endParaRPr lang="en-US" sz="3200" b="1" dirty="0"/>
          </a:p>
        </p:txBody>
      </p:sp>
      <p:sp>
        <p:nvSpPr>
          <p:cNvPr id="3" name="Content Placeholder 2"/>
          <p:cNvSpPr>
            <a:spLocks noGrp="1"/>
          </p:cNvSpPr>
          <p:nvPr>
            <p:ph idx="1"/>
          </p:nvPr>
        </p:nvSpPr>
        <p:spPr>
          <a:ln>
            <a:solidFill>
              <a:schemeClr val="accent1"/>
            </a:solidFill>
          </a:ln>
        </p:spPr>
        <p:txBody>
          <a:bodyPr>
            <a:normAutofit/>
          </a:bodyPr>
          <a:lstStyle/>
          <a:p>
            <a:pPr>
              <a:lnSpc>
                <a:spcPct val="150000"/>
              </a:lnSpc>
            </a:pPr>
            <a:r>
              <a:rPr lang="en-US" sz="2200" dirty="0" smtClean="0">
                <a:solidFill>
                  <a:schemeClr val="bg1">
                    <a:lumMod val="50000"/>
                  </a:schemeClr>
                </a:solidFill>
              </a:rPr>
              <a:t>This slide is intentionally left blank. Use this slide to discuss specifics of the CAFO/CFO regulations that are of particular concern to your watershed group. This may be construction, manure/waste management, or manure application. This is an opportunity to tailor the presentation to your audience. </a:t>
            </a:r>
          </a:p>
          <a:p>
            <a:pPr>
              <a:lnSpc>
                <a:spcPct val="150000"/>
              </a:lnSpc>
            </a:pPr>
            <a:r>
              <a:rPr lang="en-US" sz="2200" dirty="0" smtClean="0">
                <a:solidFill>
                  <a:schemeClr val="bg1">
                    <a:lumMod val="50000"/>
                  </a:schemeClr>
                </a:solidFill>
              </a:rPr>
              <a:t>Specifics are easily found by following the different rules in the Indiana Administrative Code, Title 327, Article 15 (beginning with Rule 16) and Article 19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3000" y="3048000"/>
            <a:ext cx="7086600" cy="861774"/>
          </a:xfrm>
          <a:prstGeom prst="rect">
            <a:avLst/>
          </a:prstGeom>
          <a:noFill/>
        </p:spPr>
        <p:txBody>
          <a:bodyPr wrap="square" rtlCol="0">
            <a:spAutoFit/>
          </a:bodyPr>
          <a:lstStyle/>
          <a:p>
            <a:r>
              <a:rPr lang="en-US" sz="5000" b="1" dirty="0" smtClean="0"/>
              <a:t>What can our group do?</a:t>
            </a:r>
            <a:endParaRPr lang="en-US" sz="5000" b="1"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381000"/>
            <a:ext cx="8534400" cy="6133859"/>
          </a:xfrm>
          <a:prstGeom prst="rect">
            <a:avLst/>
          </a:prstGeom>
          <a:noFill/>
        </p:spPr>
        <p:txBody>
          <a:bodyPr wrap="square" rtlCol="0">
            <a:spAutoFit/>
          </a:bodyPr>
          <a:lstStyle/>
          <a:p>
            <a:pPr>
              <a:lnSpc>
                <a:spcPct val="150000"/>
              </a:lnSpc>
            </a:pPr>
            <a:r>
              <a:rPr lang="en-US" sz="2200" b="1" dirty="0" smtClean="0"/>
              <a:t>Reach out to CAFO/CFO operators in our area</a:t>
            </a:r>
          </a:p>
          <a:p>
            <a:pPr lvl="1">
              <a:lnSpc>
                <a:spcPct val="150000"/>
              </a:lnSpc>
              <a:buFont typeface="Arial" pitchFamily="34" charset="0"/>
              <a:buChar char="•"/>
            </a:pPr>
            <a:r>
              <a:rPr lang="en-US" sz="2200" dirty="0" smtClean="0"/>
              <a:t>Invite them to a watershed meeting!</a:t>
            </a:r>
          </a:p>
          <a:p>
            <a:pPr lvl="1">
              <a:lnSpc>
                <a:spcPct val="150000"/>
              </a:lnSpc>
              <a:buFont typeface="Arial" pitchFamily="34" charset="0"/>
              <a:buChar char="•"/>
            </a:pPr>
            <a:r>
              <a:rPr lang="en-US" sz="2200" dirty="0" smtClean="0"/>
              <a:t>Provide them with a fact sheet/handout about our group!</a:t>
            </a:r>
          </a:p>
          <a:p>
            <a:pPr>
              <a:lnSpc>
                <a:spcPct val="150000"/>
              </a:lnSpc>
            </a:pPr>
            <a:r>
              <a:rPr lang="en-US" sz="2200" b="1" dirty="0" smtClean="0"/>
              <a:t>Talk to CAFO/CFO operators about best management of their facilities</a:t>
            </a:r>
          </a:p>
          <a:p>
            <a:pPr lvl="1">
              <a:lnSpc>
                <a:spcPct val="150000"/>
              </a:lnSpc>
              <a:buFont typeface="Arial" pitchFamily="34" charset="0"/>
              <a:buChar char="•"/>
            </a:pPr>
            <a:r>
              <a:rPr lang="en-US" sz="2200" dirty="0" smtClean="0"/>
              <a:t>New research and technology may be available:</a:t>
            </a:r>
          </a:p>
          <a:p>
            <a:pPr lvl="2">
              <a:lnSpc>
                <a:spcPct val="150000"/>
              </a:lnSpc>
              <a:buFont typeface="Arial" pitchFamily="34" charset="0"/>
              <a:buChar char="•"/>
            </a:pPr>
            <a:r>
              <a:rPr lang="en-US" sz="2200" dirty="0" smtClean="0"/>
              <a:t>Nutrients in livestock manure can be reduced by changing feed formulations</a:t>
            </a:r>
          </a:p>
          <a:p>
            <a:pPr lvl="2">
              <a:lnSpc>
                <a:spcPct val="150000"/>
              </a:lnSpc>
              <a:buFont typeface="Arial" pitchFamily="34" charset="0"/>
              <a:buChar char="•"/>
            </a:pPr>
            <a:r>
              <a:rPr lang="en-US" sz="2200" dirty="0" smtClean="0"/>
              <a:t>Manure treatment may be available in the future to reduce transportation costs and make it available for other processes</a:t>
            </a:r>
          </a:p>
          <a:p>
            <a:pPr lvl="2">
              <a:lnSpc>
                <a:spcPct val="150000"/>
              </a:lnSpc>
              <a:buFont typeface="Arial" pitchFamily="34" charset="0"/>
              <a:buChar char="•"/>
            </a:pPr>
            <a:r>
              <a:rPr lang="en-US" sz="2200" dirty="0" smtClean="0"/>
              <a:t>Subtherapeutic antibiotic use may only be useful for certain stages of production, reducing farm costs and the amount of antibiotics used</a:t>
            </a:r>
            <a:endParaRPr lang="en-US" sz="2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Confined Feeding	</a:t>
            </a:r>
            <a:endParaRPr lang="en-US" dirty="0"/>
          </a:p>
        </p:txBody>
      </p:sp>
      <p:sp>
        <p:nvSpPr>
          <p:cNvPr id="3" name="Content Placeholder 2"/>
          <p:cNvSpPr>
            <a:spLocks noGrp="1"/>
          </p:cNvSpPr>
          <p:nvPr>
            <p:ph idx="1"/>
          </p:nvPr>
        </p:nvSpPr>
        <p:spPr/>
        <p:txBody>
          <a:bodyPr/>
          <a:lstStyle/>
          <a:p>
            <a:endParaRPr lang="en-US" dirty="0" smtClean="0"/>
          </a:p>
          <a:p>
            <a:r>
              <a:rPr lang="en-US" dirty="0" smtClean="0"/>
              <a:t>Confined feeding is the raising of animals in lots, pens, or buildings, where they are confined, fed and maintained for at least 45 days during the year, and where there is no ground cover or vegetation present over half of the animals’ confinement area.</a:t>
            </a:r>
            <a:endParaRPr lang="en-US" dirty="0"/>
          </a:p>
        </p:txBody>
      </p:sp>
      <p:sp>
        <p:nvSpPr>
          <p:cNvPr id="4" name="TextBox 3"/>
          <p:cNvSpPr txBox="1"/>
          <p:nvPr/>
        </p:nvSpPr>
        <p:spPr>
          <a:xfrm>
            <a:off x="6858000" y="5257800"/>
            <a:ext cx="838200" cy="369332"/>
          </a:xfrm>
          <a:prstGeom prst="rect">
            <a:avLst/>
          </a:prstGeom>
          <a:noFill/>
        </p:spPr>
        <p:txBody>
          <a:bodyPr wrap="square" rtlCol="0">
            <a:spAutoFit/>
          </a:bodyPr>
          <a:lstStyle/>
          <a:p>
            <a:r>
              <a:rPr lang="en-US" dirty="0" smtClean="0"/>
              <a:t>IDEM</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685800"/>
            <a:ext cx="8382000" cy="3924151"/>
          </a:xfrm>
          <a:prstGeom prst="rect">
            <a:avLst/>
          </a:prstGeom>
          <a:noFill/>
        </p:spPr>
        <p:txBody>
          <a:bodyPr wrap="square" rtlCol="0">
            <a:spAutoFit/>
          </a:bodyPr>
          <a:lstStyle/>
          <a:p>
            <a:pPr>
              <a:lnSpc>
                <a:spcPct val="150000"/>
              </a:lnSpc>
            </a:pPr>
            <a:r>
              <a:rPr lang="en-US" sz="2200" b="1" dirty="0" smtClean="0"/>
              <a:t>Education and Outreach</a:t>
            </a:r>
          </a:p>
          <a:p>
            <a:pPr lvl="1">
              <a:lnSpc>
                <a:spcPct val="150000"/>
              </a:lnSpc>
              <a:buFont typeface="Arial" pitchFamily="34" charset="0"/>
              <a:buChar char="•"/>
            </a:pPr>
            <a:r>
              <a:rPr lang="en-US" sz="2200" dirty="0" smtClean="0"/>
              <a:t>Host a CAFO/CFO workshop </a:t>
            </a:r>
          </a:p>
          <a:p>
            <a:pPr lvl="1">
              <a:lnSpc>
                <a:spcPct val="150000"/>
              </a:lnSpc>
              <a:buFont typeface="Arial" pitchFamily="34" charset="0"/>
              <a:buChar char="•"/>
            </a:pPr>
            <a:r>
              <a:rPr lang="en-US" sz="2200" dirty="0" smtClean="0"/>
              <a:t>Host a Manure Management workshop</a:t>
            </a:r>
          </a:p>
          <a:p>
            <a:pPr>
              <a:lnSpc>
                <a:spcPct val="150000"/>
              </a:lnSpc>
            </a:pPr>
            <a:r>
              <a:rPr lang="en-US" sz="2200" b="1" dirty="0" smtClean="0"/>
              <a:t>Cost-Share Programs</a:t>
            </a:r>
          </a:p>
          <a:p>
            <a:pPr lvl="1">
              <a:lnSpc>
                <a:spcPct val="150000"/>
              </a:lnSpc>
              <a:buFont typeface="Arial" pitchFamily="34" charset="0"/>
              <a:buChar char="•"/>
            </a:pPr>
            <a:r>
              <a:rPr lang="en-US" sz="2200" dirty="0" smtClean="0"/>
              <a:t>Provide financial </a:t>
            </a:r>
            <a:r>
              <a:rPr lang="en-US" sz="2200" dirty="0" smtClean="0"/>
              <a:t>assistance to farmers that spread manure</a:t>
            </a:r>
            <a:endParaRPr lang="en-US" sz="2200" dirty="0" smtClean="0"/>
          </a:p>
          <a:p>
            <a:pPr lvl="2">
              <a:lnSpc>
                <a:spcPct val="150000"/>
              </a:lnSpc>
              <a:buFont typeface="Arial" pitchFamily="34" charset="0"/>
              <a:buChar char="•"/>
            </a:pPr>
            <a:r>
              <a:rPr lang="en-US" sz="2200" dirty="0" smtClean="0"/>
              <a:t>Assistance with Comprehensive Nutrient Management Plans</a:t>
            </a:r>
          </a:p>
          <a:p>
            <a:pPr lvl="2">
              <a:lnSpc>
                <a:spcPct val="150000"/>
              </a:lnSpc>
              <a:buFont typeface="Arial" pitchFamily="34" charset="0"/>
              <a:buChar char="•"/>
            </a:pPr>
            <a:r>
              <a:rPr lang="en-US" sz="2200" dirty="0" smtClean="0"/>
              <a:t>Equipment modification for manure injection</a:t>
            </a:r>
          </a:p>
          <a:p>
            <a:endParaRPr lang="en-US" dirty="0"/>
          </a:p>
        </p:txBody>
      </p:sp>
      <p:sp>
        <p:nvSpPr>
          <p:cNvPr id="3" name="TextBox 2"/>
          <p:cNvSpPr txBox="1"/>
          <p:nvPr/>
        </p:nvSpPr>
        <p:spPr>
          <a:xfrm>
            <a:off x="2133600" y="5105400"/>
            <a:ext cx="4876800" cy="738664"/>
          </a:xfrm>
          <a:prstGeom prst="rect">
            <a:avLst/>
          </a:prstGeom>
          <a:noFill/>
        </p:spPr>
        <p:txBody>
          <a:bodyPr wrap="square" rtlCol="0">
            <a:spAutoFit/>
          </a:bodyPr>
          <a:lstStyle/>
          <a:p>
            <a:r>
              <a:rPr lang="en-US" sz="4200" b="1" dirty="0" smtClean="0"/>
              <a:t>Let’s be CREATIVE!</a:t>
            </a:r>
            <a:endParaRPr lang="en-US" sz="4200" b="1"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47800" y="2514600"/>
            <a:ext cx="6477000" cy="1400383"/>
          </a:xfrm>
          <a:prstGeom prst="rect">
            <a:avLst/>
          </a:prstGeom>
          <a:noFill/>
        </p:spPr>
        <p:txBody>
          <a:bodyPr wrap="square" rtlCol="0">
            <a:spAutoFit/>
          </a:bodyPr>
          <a:lstStyle/>
          <a:p>
            <a:r>
              <a:rPr lang="en-US" sz="8500" b="1" dirty="0" smtClean="0"/>
              <a:t>QUESTIONS?</a:t>
            </a:r>
            <a:endParaRPr lang="en-US" sz="8500" b="1"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1066800"/>
            <a:ext cx="7391400" cy="2585323"/>
          </a:xfrm>
          <a:prstGeom prst="rect">
            <a:avLst/>
          </a:prstGeom>
          <a:noFill/>
        </p:spPr>
        <p:txBody>
          <a:bodyPr wrap="square" rtlCol="0">
            <a:spAutoFit/>
          </a:bodyPr>
          <a:lstStyle/>
          <a:p>
            <a:r>
              <a:rPr lang="en-US" sz="3200" b="1" dirty="0" smtClean="0"/>
              <a:t>Contacts</a:t>
            </a:r>
          </a:p>
          <a:p>
            <a:endParaRPr lang="en-US" dirty="0" smtClean="0">
              <a:solidFill>
                <a:schemeClr val="bg1">
                  <a:lumMod val="50000"/>
                </a:schemeClr>
              </a:solidFill>
            </a:endParaRPr>
          </a:p>
          <a:p>
            <a:pPr>
              <a:buFont typeface="Arial" pitchFamily="34" charset="0"/>
              <a:buChar char="•"/>
            </a:pPr>
            <a:r>
              <a:rPr lang="en-US" sz="2800" dirty="0" smtClean="0">
                <a:solidFill>
                  <a:schemeClr val="bg1">
                    <a:lumMod val="50000"/>
                  </a:schemeClr>
                </a:solidFill>
              </a:rPr>
              <a:t>This slide is an opportunity to provide your contact information and other important contacts. You might include regional contacts at IDEM, NRCS,  or an SWCD, as you see fit.</a:t>
            </a:r>
            <a:endParaRPr lang="en-US" sz="2800" dirty="0">
              <a:solidFill>
                <a:schemeClr val="bg1">
                  <a:lumMod val="50000"/>
                </a:schemeClr>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685800"/>
            <a:ext cx="8001000" cy="584775"/>
          </a:xfrm>
          <a:prstGeom prst="rect">
            <a:avLst/>
          </a:prstGeom>
          <a:noFill/>
        </p:spPr>
        <p:txBody>
          <a:bodyPr wrap="square" rtlCol="0">
            <a:spAutoFit/>
          </a:bodyPr>
          <a:lstStyle/>
          <a:p>
            <a:pPr algn="ctr"/>
            <a:r>
              <a:rPr lang="en-US" sz="3200" b="1" dirty="0" smtClean="0"/>
              <a:t>Resources and Further Reading</a:t>
            </a:r>
            <a:endParaRPr lang="en-US" sz="3200" b="1" dirty="0"/>
          </a:p>
        </p:txBody>
      </p:sp>
      <p:sp>
        <p:nvSpPr>
          <p:cNvPr id="3" name="TextBox 2"/>
          <p:cNvSpPr txBox="1"/>
          <p:nvPr/>
        </p:nvSpPr>
        <p:spPr>
          <a:xfrm>
            <a:off x="381000" y="1447800"/>
            <a:ext cx="8458200" cy="3139321"/>
          </a:xfrm>
          <a:prstGeom prst="rect">
            <a:avLst/>
          </a:prstGeom>
          <a:noFill/>
        </p:spPr>
        <p:txBody>
          <a:bodyPr wrap="square" rtlCol="0">
            <a:spAutoFit/>
          </a:bodyPr>
          <a:lstStyle/>
          <a:p>
            <a:pPr indent="-457200"/>
            <a:endParaRPr lang="en-US" dirty="0" smtClean="0"/>
          </a:p>
          <a:p>
            <a:pPr indent="-457200"/>
            <a:r>
              <a:rPr lang="en-US" dirty="0" smtClean="0"/>
              <a:t>Indiana Dept. of Environmental Management (IDEM): Confined Feeding Operations. 	(2012). Retrieved April 24, 2012, from </a:t>
            </a:r>
            <a:r>
              <a:rPr lang="en-US" dirty="0" smtClean="0">
                <a:hlinkClick r:id="rId2"/>
              </a:rPr>
              <a:t>http://www.in.gov/idem/4994.htm</a:t>
            </a:r>
            <a:r>
              <a:rPr lang="en-US" dirty="0" smtClean="0"/>
              <a:t> </a:t>
            </a:r>
          </a:p>
          <a:p>
            <a:pPr indent="-457200"/>
            <a:endParaRPr lang="en-US" dirty="0" smtClean="0"/>
          </a:p>
          <a:p>
            <a:pPr indent="-457200"/>
            <a:r>
              <a:rPr lang="en-US" dirty="0" smtClean="0"/>
              <a:t>MacDonald, J.M. &amp; McBride, W.D. </a:t>
            </a:r>
            <a:r>
              <a:rPr lang="en-US" i="1" dirty="0" smtClean="0"/>
              <a:t>The Transformation of the U.S. Livestock Agriculture: 	Scale, Efficiency, and Risks</a:t>
            </a:r>
            <a:r>
              <a:rPr lang="en-US" dirty="0" smtClean="0"/>
              <a:t>. Economic Information Bulletin No. 43. Economic 	Research Service, U.S. Dept. of Agriculture. January 2009. </a:t>
            </a:r>
          </a:p>
          <a:p>
            <a:pPr indent="-457200"/>
            <a:endParaRPr lang="en-US" dirty="0" smtClean="0"/>
          </a:p>
          <a:p>
            <a:pPr indent="-457200"/>
            <a:r>
              <a:rPr lang="en-US" dirty="0" smtClean="0"/>
              <a:t>United States Environmental Protection Agency (U.S. EPA). (2012, April 24). Concentrated 	Animal Feeding Operations (CAFO) – Final Rule. Retrieved from 	</a:t>
            </a:r>
            <a:r>
              <a:rPr lang="en-US" dirty="0" smtClean="0">
                <a:hlinkClick r:id="rId3"/>
              </a:rPr>
              <a:t>http://cfpub.epa.gov/npdes/afo/cafofinalrule.cfm?program_id=7</a:t>
            </a:r>
            <a:r>
              <a:rPr lang="en-US" dirty="0" smtClean="0"/>
              <a:t>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Confined Feeding Operation (CFO)</a:t>
            </a:r>
            <a:endParaRPr lang="en-US" dirty="0"/>
          </a:p>
        </p:txBody>
      </p:sp>
      <p:sp>
        <p:nvSpPr>
          <p:cNvPr id="3" name="Content Placeholder 2"/>
          <p:cNvSpPr>
            <a:spLocks noGrp="1"/>
          </p:cNvSpPr>
          <p:nvPr>
            <p:ph idx="1"/>
          </p:nvPr>
        </p:nvSpPr>
        <p:spPr/>
        <p:txBody>
          <a:bodyPr/>
          <a:lstStyle/>
          <a:p>
            <a:pPr>
              <a:buNone/>
            </a:pPr>
            <a:r>
              <a:rPr lang="en-US" dirty="0" smtClean="0"/>
              <a:t>A </a:t>
            </a:r>
            <a:r>
              <a:rPr lang="en-US" b="1" dirty="0" smtClean="0"/>
              <a:t>CFO</a:t>
            </a:r>
            <a:r>
              <a:rPr lang="en-US" dirty="0" smtClean="0"/>
              <a:t> is defined as any animal operation engaged in the confined feeding of at least:</a:t>
            </a:r>
          </a:p>
          <a:p>
            <a:r>
              <a:rPr lang="en-US" dirty="0" smtClean="0"/>
              <a:t>300 cattle</a:t>
            </a:r>
          </a:p>
          <a:p>
            <a:r>
              <a:rPr lang="en-US" dirty="0" smtClean="0"/>
              <a:t>500 horses</a:t>
            </a:r>
          </a:p>
          <a:p>
            <a:r>
              <a:rPr lang="en-US" dirty="0" smtClean="0"/>
              <a:t>600 swine or sheep, </a:t>
            </a:r>
          </a:p>
          <a:p>
            <a:r>
              <a:rPr lang="en-US" dirty="0" smtClean="0"/>
              <a:t>Or 30,000 fowl (chickens, turkeys, or other fowl)</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fontScale="90000"/>
          </a:bodyPr>
          <a:lstStyle/>
          <a:p>
            <a:r>
              <a:rPr lang="en-US" dirty="0" smtClean="0"/>
              <a:t>Concentrated Animal Feeding Operation (CAFO)</a:t>
            </a:r>
            <a:endParaRPr lang="en-US" dirty="0"/>
          </a:p>
        </p:txBody>
      </p:sp>
      <p:sp>
        <p:nvSpPr>
          <p:cNvPr id="3" name="Content Placeholder 2"/>
          <p:cNvSpPr>
            <a:spLocks noGrp="1"/>
          </p:cNvSpPr>
          <p:nvPr>
            <p:ph idx="1"/>
          </p:nvPr>
        </p:nvSpPr>
        <p:spPr>
          <a:xfrm>
            <a:off x="457200" y="2133600"/>
            <a:ext cx="8229600" cy="4525963"/>
          </a:xfrm>
        </p:spPr>
        <p:txBody>
          <a:bodyPr/>
          <a:lstStyle/>
          <a:p>
            <a:r>
              <a:rPr lang="en-US" dirty="0" smtClean="0"/>
              <a:t>Due to potential compliance issues, CFOs that are above a particular threshold are defined as Concentrated Animal Feeding Operations. </a:t>
            </a:r>
          </a:p>
          <a:p>
            <a:pPr>
              <a:buNone/>
            </a:pPr>
            <a:endParaRPr lang="en-US" dirty="0" smtClean="0"/>
          </a:p>
          <a:p>
            <a:r>
              <a:rPr lang="en-US" dirty="0" smtClean="0"/>
              <a:t>CAFO regulations are more stringent than CFO regulations, and require a different permitting process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Concentrated Animal Feeding Operation (CAFO)</a:t>
            </a:r>
            <a:endParaRPr lang="en-US" dirty="0"/>
          </a:p>
        </p:txBody>
      </p:sp>
      <p:sp>
        <p:nvSpPr>
          <p:cNvPr id="3" name="Content Placeholder 2"/>
          <p:cNvSpPr>
            <a:spLocks noGrp="1"/>
          </p:cNvSpPr>
          <p:nvPr>
            <p:ph idx="1"/>
          </p:nvPr>
        </p:nvSpPr>
        <p:spPr>
          <a:xfrm>
            <a:off x="457200" y="1600200"/>
            <a:ext cx="8229600" cy="4876800"/>
          </a:xfrm>
        </p:spPr>
        <p:txBody>
          <a:bodyPr>
            <a:normAutofit fontScale="70000" lnSpcReduction="20000"/>
          </a:bodyPr>
          <a:lstStyle/>
          <a:p>
            <a:pPr>
              <a:buNone/>
            </a:pPr>
            <a:r>
              <a:rPr lang="en-US" dirty="0" smtClean="0"/>
              <a:t>CAFOs are defined as any animal operation engaged in the confined feeding of at least</a:t>
            </a:r>
            <a:r>
              <a:rPr lang="en-US" dirty="0" smtClean="0"/>
              <a:t>:</a:t>
            </a:r>
          </a:p>
          <a:p>
            <a:pPr>
              <a:buNone/>
            </a:pPr>
            <a:endParaRPr lang="en-US" dirty="0" smtClean="0"/>
          </a:p>
          <a:p>
            <a:r>
              <a:rPr lang="en-US" dirty="0" smtClean="0"/>
              <a:t>700 mature dairy cows</a:t>
            </a:r>
          </a:p>
          <a:p>
            <a:r>
              <a:rPr lang="en-US" dirty="0" smtClean="0"/>
              <a:t>1,000 veal calves</a:t>
            </a:r>
          </a:p>
          <a:p>
            <a:r>
              <a:rPr lang="en-US" dirty="0" smtClean="0"/>
              <a:t>1,000 cattle other than mature dairy cows</a:t>
            </a:r>
          </a:p>
          <a:p>
            <a:r>
              <a:rPr lang="en-US" dirty="0" smtClean="0"/>
              <a:t>2,500 swine above 55 lbs. </a:t>
            </a:r>
          </a:p>
          <a:p>
            <a:r>
              <a:rPr lang="en-US" dirty="0" smtClean="0"/>
              <a:t>10,000 sheep or lambs</a:t>
            </a:r>
          </a:p>
          <a:p>
            <a:r>
              <a:rPr lang="en-US" dirty="0" smtClean="0"/>
              <a:t>55,000 turkeys</a:t>
            </a:r>
          </a:p>
          <a:p>
            <a:r>
              <a:rPr lang="en-US" dirty="0" smtClean="0"/>
              <a:t>30,000 laying hens or broilers with liquid manure handling</a:t>
            </a:r>
          </a:p>
          <a:p>
            <a:r>
              <a:rPr lang="en-US" dirty="0" smtClean="0"/>
              <a:t>125,000 broilers with solid manure handling</a:t>
            </a:r>
          </a:p>
          <a:p>
            <a:r>
              <a:rPr lang="en-US" dirty="0" smtClean="0"/>
              <a:t>82,000 laying hens with solid manure handling</a:t>
            </a:r>
          </a:p>
          <a:p>
            <a:r>
              <a:rPr lang="en-US" dirty="0" smtClean="0"/>
              <a:t>30,000 ducks with solid manure handling</a:t>
            </a:r>
          </a:p>
          <a:p>
            <a:r>
              <a:rPr lang="en-US" dirty="0" smtClean="0"/>
              <a:t>5,000 ducks with liquid manure handling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533400"/>
            <a:ext cx="8610600" cy="5663089"/>
          </a:xfrm>
          <a:prstGeom prst="rect">
            <a:avLst/>
          </a:prstGeom>
          <a:noFill/>
        </p:spPr>
        <p:txBody>
          <a:bodyPr wrap="square" rtlCol="0">
            <a:spAutoFit/>
          </a:bodyPr>
          <a:lstStyle/>
          <a:p>
            <a:r>
              <a:rPr lang="en-US" sz="3200" b="1" dirty="0" smtClean="0"/>
              <a:t>The size of livestock operations have grown increasingly larger over the last 25 years</a:t>
            </a:r>
          </a:p>
          <a:p>
            <a:endParaRPr lang="en-US" dirty="0" smtClean="0"/>
          </a:p>
          <a:p>
            <a:pPr lvl="1">
              <a:buFont typeface="Arial" pitchFamily="34" charset="0"/>
              <a:buChar char="•"/>
            </a:pPr>
            <a:r>
              <a:rPr lang="en-US" sz="2200" dirty="0" smtClean="0"/>
              <a:t>The production locus increased by 60 % in broilers, 100 % in cattle, 240% in dairy, and 2,000% in hogs between 1987 and 2002 (MacDonald et al. 2009)</a:t>
            </a:r>
          </a:p>
          <a:p>
            <a:endParaRPr lang="en-US" dirty="0" smtClean="0"/>
          </a:p>
          <a:p>
            <a:r>
              <a:rPr lang="en-US" sz="3200" b="1" dirty="0" smtClean="0"/>
              <a:t>Many factors have contributed to the concentration of livestock operations</a:t>
            </a:r>
          </a:p>
          <a:p>
            <a:endParaRPr lang="en-US" sz="2200" dirty="0" smtClean="0"/>
          </a:p>
          <a:p>
            <a:pPr lvl="1">
              <a:buFont typeface="Arial" pitchFamily="34" charset="0"/>
              <a:buChar char="•"/>
            </a:pPr>
            <a:r>
              <a:rPr lang="en-US" sz="2200" dirty="0" smtClean="0"/>
              <a:t>Changes in production technology</a:t>
            </a:r>
          </a:p>
          <a:p>
            <a:endParaRPr lang="en-US" sz="2200" dirty="0" smtClean="0"/>
          </a:p>
          <a:p>
            <a:pPr lvl="1">
              <a:buFont typeface="Arial" pitchFamily="34" charset="0"/>
              <a:buChar char="•"/>
            </a:pPr>
            <a:r>
              <a:rPr lang="en-US" sz="2200" dirty="0" smtClean="0"/>
              <a:t>Life stage specialization</a:t>
            </a:r>
          </a:p>
          <a:p>
            <a:endParaRPr lang="en-US" sz="2200" dirty="0" smtClean="0"/>
          </a:p>
          <a:p>
            <a:pPr lvl="1">
              <a:buFont typeface="Arial" pitchFamily="34" charset="0"/>
              <a:buChar char="•"/>
            </a:pPr>
            <a:r>
              <a:rPr lang="en-US" sz="2200" dirty="0" smtClean="0"/>
              <a:t>Coordination throughout production</a:t>
            </a:r>
            <a:endParaRPr lang="en-US" sz="2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rmAutofit/>
          </a:bodyPr>
          <a:lstStyle/>
          <a:p>
            <a:r>
              <a:rPr lang="en-US" sz="3200" b="1" dirty="0" smtClean="0"/>
              <a:t>Enhanced Production Technology</a:t>
            </a:r>
            <a:endParaRPr lang="en-US" sz="3200" b="1" dirty="0"/>
          </a:p>
        </p:txBody>
      </p:sp>
      <p:sp>
        <p:nvSpPr>
          <p:cNvPr id="3" name="Content Placeholder 2"/>
          <p:cNvSpPr>
            <a:spLocks noGrp="1"/>
          </p:cNvSpPr>
          <p:nvPr>
            <p:ph idx="1"/>
          </p:nvPr>
        </p:nvSpPr>
        <p:spPr>
          <a:xfrm>
            <a:off x="533400" y="1981200"/>
            <a:ext cx="8229600" cy="4525963"/>
          </a:xfrm>
        </p:spPr>
        <p:txBody>
          <a:bodyPr/>
          <a:lstStyle/>
          <a:p>
            <a:r>
              <a:rPr lang="en-US" sz="2200" dirty="0" smtClean="0"/>
              <a:t>Improvements in breeding led to animals that gain more weight per amount of feed and labor</a:t>
            </a:r>
          </a:p>
          <a:p>
            <a:pPr>
              <a:buNone/>
            </a:pPr>
            <a:endParaRPr lang="en-US" sz="2200" dirty="0" smtClean="0"/>
          </a:p>
          <a:p>
            <a:r>
              <a:rPr lang="en-US" sz="2200" dirty="0" smtClean="0"/>
              <a:t>Automated systems such as milking parlors/feed delivery systems reduce labor costs</a:t>
            </a:r>
          </a:p>
          <a:p>
            <a:pPr>
              <a:buNone/>
            </a:pPr>
            <a:endParaRPr lang="en-US" sz="2200" dirty="0" smtClean="0"/>
          </a:p>
          <a:p>
            <a:r>
              <a:rPr lang="en-US" sz="2200" dirty="0" smtClean="0"/>
              <a:t>Modern barns reduce cost of housing </a:t>
            </a:r>
          </a:p>
          <a:p>
            <a:pPr>
              <a:buNone/>
            </a:pPr>
            <a:endParaRPr lang="en-US" sz="2200" dirty="0" smtClean="0"/>
          </a:p>
          <a:p>
            <a:r>
              <a:rPr lang="en-US" sz="2200" dirty="0" smtClean="0"/>
              <a:t>Automated manure removal and storage systems reduce labor costs</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Specialization</a:t>
            </a:r>
            <a:endParaRPr lang="en-US" sz="3200" b="1" dirty="0"/>
          </a:p>
        </p:txBody>
      </p:sp>
      <p:sp>
        <p:nvSpPr>
          <p:cNvPr id="4" name="TextBox 3"/>
          <p:cNvSpPr txBox="1"/>
          <p:nvPr/>
        </p:nvSpPr>
        <p:spPr>
          <a:xfrm>
            <a:off x="685800" y="1219200"/>
            <a:ext cx="7696200" cy="369332"/>
          </a:xfrm>
          <a:prstGeom prst="rect">
            <a:avLst/>
          </a:prstGeom>
          <a:noFill/>
        </p:spPr>
        <p:txBody>
          <a:bodyPr wrap="square" rtlCol="0">
            <a:spAutoFit/>
          </a:bodyPr>
          <a:lstStyle/>
          <a:p>
            <a:pPr algn="ctr"/>
            <a:r>
              <a:rPr lang="en-US" b="1" dirty="0" smtClean="0"/>
              <a:t>Specialization of  a particular life stage at a single farm is common place</a:t>
            </a:r>
            <a:endParaRPr lang="en-US" b="1" dirty="0"/>
          </a:p>
        </p:txBody>
      </p:sp>
      <p:pic>
        <p:nvPicPr>
          <p:cNvPr id="1026" name="Picture 2"/>
          <p:cNvPicPr>
            <a:picLocks noChangeAspect="1" noChangeArrowheads="1"/>
          </p:cNvPicPr>
          <p:nvPr/>
        </p:nvPicPr>
        <p:blipFill>
          <a:blip r:embed="rId3" cstate="print"/>
          <a:srcRect/>
          <a:stretch>
            <a:fillRect/>
          </a:stretch>
        </p:blipFill>
        <p:spPr bwMode="auto">
          <a:xfrm>
            <a:off x="2286000" y="1981200"/>
            <a:ext cx="4043336" cy="3657600"/>
          </a:xfrm>
          <a:prstGeom prst="rect">
            <a:avLst/>
          </a:prstGeom>
          <a:noFill/>
          <a:ln w="9525">
            <a:noFill/>
            <a:miter lim="800000"/>
            <a:headEnd/>
            <a:tailEnd/>
          </a:ln>
        </p:spPr>
      </p:pic>
      <p:sp>
        <p:nvSpPr>
          <p:cNvPr id="6" name="TextBox 5"/>
          <p:cNvSpPr txBox="1"/>
          <p:nvPr/>
        </p:nvSpPr>
        <p:spPr>
          <a:xfrm>
            <a:off x="4572000" y="5791200"/>
            <a:ext cx="1828800" cy="276999"/>
          </a:xfrm>
          <a:prstGeom prst="rect">
            <a:avLst/>
          </a:prstGeom>
          <a:noFill/>
        </p:spPr>
        <p:txBody>
          <a:bodyPr wrap="square" rtlCol="0">
            <a:spAutoFit/>
          </a:bodyPr>
          <a:lstStyle/>
          <a:p>
            <a:r>
              <a:rPr lang="en-US" sz="1200" dirty="0" smtClean="0"/>
              <a:t>(MacDonald et al. 2009)</a:t>
            </a:r>
            <a:endParaRPr lang="en-US" sz="12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370</TotalTime>
  <Words>2396</Words>
  <Application>Microsoft Office PowerPoint</Application>
  <PresentationFormat>On-screen Show (4:3)</PresentationFormat>
  <Paragraphs>233</Paragraphs>
  <Slides>33</Slides>
  <Notes>21</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Confined Feeding Operations and You: Bridging the Gap</vt:lpstr>
      <vt:lpstr>OUTLINE</vt:lpstr>
      <vt:lpstr>Confined Feeding </vt:lpstr>
      <vt:lpstr>Confined Feeding Operation (CFO)</vt:lpstr>
      <vt:lpstr>Concentrated Animal Feeding Operation (CAFO)</vt:lpstr>
      <vt:lpstr>Concentrated Animal Feeding Operation (CAFO)</vt:lpstr>
      <vt:lpstr>PowerPoint Presentation</vt:lpstr>
      <vt:lpstr>Enhanced Production Technology</vt:lpstr>
      <vt:lpstr>Specialization</vt:lpstr>
      <vt:lpstr>Coordination throughout Production</vt:lpstr>
      <vt:lpstr>PowerPoint Presentation</vt:lpstr>
      <vt:lpstr>PowerPoint Presentation</vt:lpstr>
      <vt:lpstr>Are there CAFOs in our watershed?</vt:lpstr>
      <vt:lpstr>Are there CAFOs in our watershed?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CAFOs/CFOs are regulated by IDEM</vt:lpstr>
      <vt:lpstr>PowerPoint Presentation</vt:lpstr>
      <vt:lpstr>PowerPoint Presentation</vt:lpstr>
      <vt:lpstr>PowerPoint Presentation</vt:lpstr>
      <vt:lpstr>CAFO/CFO Specifics</vt:lpstr>
      <vt:lpstr>PowerPoint Presentation</vt:lpstr>
      <vt:lpstr>PowerPoint Presentation</vt:lpstr>
      <vt:lpstr>PowerPoint Presentation</vt:lpstr>
      <vt:lpstr>PowerPoint Presentation</vt:lpstr>
      <vt:lpstr>PowerPoint Presentation</vt:lpstr>
      <vt:lpstr>PowerPoint Presentation</vt:lpstr>
    </vt:vector>
  </TitlesOfParts>
  <Company>State of Indiana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Confined Feeding Operations and You: Bridging the Gap</dc:title>
  <dc:creator>jschmees</dc:creator>
  <cp:lastModifiedBy>Schmees</cp:lastModifiedBy>
  <cp:revision>77</cp:revision>
  <dcterms:created xsi:type="dcterms:W3CDTF">2012-05-10T15:48:19Z</dcterms:created>
  <dcterms:modified xsi:type="dcterms:W3CDTF">2012-05-16T21:35:23Z</dcterms:modified>
</cp:coreProperties>
</file>